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6" r:id="rId2"/>
    <p:sldId id="427" r:id="rId3"/>
    <p:sldId id="428" r:id="rId4"/>
    <p:sldId id="429" r:id="rId5"/>
    <p:sldId id="430" r:id="rId6"/>
    <p:sldId id="447" r:id="rId7"/>
    <p:sldId id="460" r:id="rId8"/>
    <p:sldId id="431" r:id="rId9"/>
    <p:sldId id="432" r:id="rId10"/>
    <p:sldId id="433" r:id="rId11"/>
    <p:sldId id="434" r:id="rId12"/>
    <p:sldId id="435" r:id="rId13"/>
    <p:sldId id="436" r:id="rId14"/>
    <p:sldId id="453" r:id="rId15"/>
    <p:sldId id="451" r:id="rId16"/>
    <p:sldId id="437" r:id="rId17"/>
    <p:sldId id="438" r:id="rId18"/>
    <p:sldId id="461" r:id="rId19"/>
    <p:sldId id="439" r:id="rId20"/>
    <p:sldId id="440" r:id="rId21"/>
    <p:sldId id="452" r:id="rId22"/>
    <p:sldId id="444" r:id="rId23"/>
    <p:sldId id="278" r:id="rId24"/>
    <p:sldId id="380" r:id="rId25"/>
    <p:sldId id="390" r:id="rId26"/>
    <p:sldId id="395" r:id="rId27"/>
    <p:sldId id="398" r:id="rId28"/>
    <p:sldId id="399" r:id="rId29"/>
    <p:sldId id="400" r:id="rId30"/>
    <p:sldId id="392" r:id="rId31"/>
    <p:sldId id="393" r:id="rId32"/>
    <p:sldId id="416" r:id="rId33"/>
    <p:sldId id="409" r:id="rId34"/>
    <p:sldId id="410" r:id="rId35"/>
    <p:sldId id="421" r:id="rId36"/>
    <p:sldId id="415" r:id="rId37"/>
    <p:sldId id="411" r:id="rId38"/>
    <p:sldId id="454" r:id="rId39"/>
    <p:sldId id="455" r:id="rId40"/>
    <p:sldId id="456" r:id="rId41"/>
    <p:sldId id="457" r:id="rId42"/>
    <p:sldId id="417" r:id="rId43"/>
    <p:sldId id="412" r:id="rId44"/>
    <p:sldId id="413" r:id="rId45"/>
    <p:sldId id="425" r:id="rId46"/>
    <p:sldId id="419" r:id="rId47"/>
    <p:sldId id="420" r:id="rId48"/>
    <p:sldId id="414" r:id="rId49"/>
    <p:sldId id="458" r:id="rId50"/>
    <p:sldId id="459" r:id="rId51"/>
    <p:sldId id="418" r:id="rId52"/>
    <p:sldId id="448" r:id="rId53"/>
    <p:sldId id="449" r:id="rId54"/>
    <p:sldId id="450"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9"/>
    <p:restoredTop sz="94700"/>
  </p:normalViewPr>
  <p:slideViewPr>
    <p:cSldViewPr snapToGrid="0" snapToObjects="1">
      <p:cViewPr varScale="1">
        <p:scale>
          <a:sx n="144" d="100"/>
          <a:sy n="144" d="100"/>
        </p:scale>
        <p:origin x="232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187E02-3716-1D40-8D7F-57DC01E2C524}" type="datetimeFigureOut">
              <a:rPr lang="en-US" smtClean="0"/>
              <a:t>11/7/21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6AE257-E312-FE44-A1AA-8C5A2E8D286C}" type="slidenum">
              <a:rPr lang="en-US" smtClean="0"/>
              <a:t>‹#›</a:t>
            </a:fld>
            <a:endParaRPr lang="en-US"/>
          </a:p>
        </p:txBody>
      </p:sp>
    </p:spTree>
    <p:extLst>
      <p:ext uri="{BB962C8B-B14F-4D97-AF65-F5344CB8AC3E}">
        <p14:creationId xmlns:p14="http://schemas.microsoft.com/office/powerpoint/2010/main" val="3865728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D21F8C-99EB-444E-99A1-923AF2D15547}" type="datetimeFigureOut">
              <a:rPr lang="en-US" smtClean="0"/>
              <a:t>11/7/21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D320D3-BB20-7A42-947C-A5C1AF844530}" type="slidenum">
              <a:rPr lang="en-US" smtClean="0"/>
              <a:t>‹#›</a:t>
            </a:fld>
            <a:endParaRPr lang="en-US"/>
          </a:p>
        </p:txBody>
      </p:sp>
    </p:spTree>
    <p:extLst>
      <p:ext uri="{BB962C8B-B14F-4D97-AF65-F5344CB8AC3E}">
        <p14:creationId xmlns:p14="http://schemas.microsoft.com/office/powerpoint/2010/main" val="27555884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320D3-BB20-7A42-947C-A5C1AF844530}" type="slidenum">
              <a:rPr lang="en-US" smtClean="0"/>
              <a:t>32</a:t>
            </a:fld>
            <a:endParaRPr lang="en-US"/>
          </a:p>
        </p:txBody>
      </p:sp>
    </p:spTree>
    <p:extLst>
      <p:ext uri="{BB962C8B-B14F-4D97-AF65-F5344CB8AC3E}">
        <p14:creationId xmlns:p14="http://schemas.microsoft.com/office/powerpoint/2010/main" val="75551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D320D3-BB20-7A42-947C-A5C1AF844530}" type="slidenum">
              <a:rPr lang="en-US" smtClean="0"/>
              <a:t>37</a:t>
            </a:fld>
            <a:endParaRPr lang="en-US"/>
          </a:p>
        </p:txBody>
      </p:sp>
    </p:spTree>
    <p:extLst>
      <p:ext uri="{BB962C8B-B14F-4D97-AF65-F5344CB8AC3E}">
        <p14:creationId xmlns:p14="http://schemas.microsoft.com/office/powerpoint/2010/main" val="9261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0046D9-C699-D14E-85F5-3AE881B9DBE4}"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221019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046D9-C699-D14E-85F5-3AE881B9DBE4}"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2632144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046D9-C699-D14E-85F5-3AE881B9DBE4}"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104433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0046D9-C699-D14E-85F5-3AE881B9DBE4}"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2301446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046D9-C699-D14E-85F5-3AE881B9DBE4}" type="datetimeFigureOut">
              <a:rPr lang="en-US" smtClean="0"/>
              <a:t>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290082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0046D9-C699-D14E-85F5-3AE881B9DBE4}"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224399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0046D9-C699-D14E-85F5-3AE881B9DBE4}" type="datetimeFigureOut">
              <a:rPr lang="en-US" smtClean="0"/>
              <a:t>11/7/21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319584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0046D9-C699-D14E-85F5-3AE881B9DBE4}" type="datetimeFigureOut">
              <a:rPr lang="en-US" smtClean="0"/>
              <a:t>11/7/21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98517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0046D9-C699-D14E-85F5-3AE881B9DBE4}" type="datetimeFigureOut">
              <a:rPr lang="en-US" smtClean="0"/>
              <a:t>11/7/21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77417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0046D9-C699-D14E-85F5-3AE881B9DBE4}"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424606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0046D9-C699-D14E-85F5-3AE881B9DBE4}" type="datetimeFigureOut">
              <a:rPr lang="en-US" smtClean="0"/>
              <a:t>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A02F5C-16EA-CC4B-970E-839D5CC3A70E}" type="slidenum">
              <a:rPr lang="en-US" smtClean="0"/>
              <a:t>‹#›</a:t>
            </a:fld>
            <a:endParaRPr lang="en-US"/>
          </a:p>
        </p:txBody>
      </p:sp>
    </p:spTree>
    <p:extLst>
      <p:ext uri="{BB962C8B-B14F-4D97-AF65-F5344CB8AC3E}">
        <p14:creationId xmlns:p14="http://schemas.microsoft.com/office/powerpoint/2010/main" val="393063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046D9-C699-D14E-85F5-3AE881B9DBE4}" type="datetimeFigureOut">
              <a:rPr lang="en-US" smtClean="0"/>
              <a:t>11/7/21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02F5C-16EA-CC4B-970E-839D5CC3A70E}" type="slidenum">
              <a:rPr lang="en-US" smtClean="0"/>
              <a:t>‹#›</a:t>
            </a:fld>
            <a:endParaRPr lang="en-US"/>
          </a:p>
        </p:txBody>
      </p:sp>
    </p:spTree>
    <p:extLst>
      <p:ext uri="{BB962C8B-B14F-4D97-AF65-F5344CB8AC3E}">
        <p14:creationId xmlns:p14="http://schemas.microsoft.com/office/powerpoint/2010/main" val="386173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BIFX 503: Biostatistics in R</a:t>
            </a:r>
          </a:p>
        </p:txBody>
      </p:sp>
      <p:sp>
        <p:nvSpPr>
          <p:cNvPr id="3" name="Subtitle 2"/>
          <p:cNvSpPr>
            <a:spLocks noGrp="1"/>
          </p:cNvSpPr>
          <p:nvPr>
            <p:ph type="subTitle" idx="1"/>
          </p:nvPr>
        </p:nvSpPr>
        <p:spPr>
          <a:xfrm>
            <a:off x="1371600" y="3886199"/>
            <a:ext cx="6400800" cy="2119185"/>
          </a:xfrm>
        </p:spPr>
        <p:txBody>
          <a:bodyPr>
            <a:normAutofit fontScale="92500" lnSpcReduction="10000"/>
          </a:bodyPr>
          <a:lstStyle/>
          <a:p>
            <a:r>
              <a:rPr lang="en-US" dirty="0">
                <a:solidFill>
                  <a:schemeClr val="tx1"/>
                </a:solidFill>
              </a:rPr>
              <a:t>Instructor: Jennifer Schroeder, Ph.D.</a:t>
            </a:r>
          </a:p>
          <a:p>
            <a:r>
              <a:rPr lang="en-US" dirty="0">
                <a:solidFill>
                  <a:schemeClr val="tx1"/>
                </a:solidFill>
              </a:rPr>
              <a:t>Wednesdays,  5:30-8:00pm</a:t>
            </a:r>
          </a:p>
          <a:p>
            <a:r>
              <a:rPr lang="en-US" dirty="0">
                <a:solidFill>
                  <a:schemeClr val="tx1"/>
                </a:solidFill>
              </a:rPr>
              <a:t>Hodson Technology Center, Room 237</a:t>
            </a:r>
          </a:p>
          <a:p>
            <a:r>
              <a:rPr lang="en-US" dirty="0">
                <a:solidFill>
                  <a:schemeClr val="tx1"/>
                </a:solidFill>
              </a:rPr>
              <a:t>Fall 2021</a:t>
            </a:r>
          </a:p>
        </p:txBody>
      </p:sp>
    </p:spTree>
    <p:extLst>
      <p:ext uri="{BB962C8B-B14F-4D97-AF65-F5344CB8AC3E}">
        <p14:creationId xmlns:p14="http://schemas.microsoft.com/office/powerpoint/2010/main" val="24893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Case Analysis</a:t>
            </a:r>
          </a:p>
        </p:txBody>
      </p:sp>
      <p:sp>
        <p:nvSpPr>
          <p:cNvPr id="3" name="Content Placeholder 2"/>
          <p:cNvSpPr>
            <a:spLocks noGrp="1"/>
          </p:cNvSpPr>
          <p:nvPr>
            <p:ph idx="1"/>
          </p:nvPr>
        </p:nvSpPr>
        <p:spPr>
          <a:xfrm>
            <a:off x="457200" y="1600200"/>
            <a:ext cx="8229600" cy="4843329"/>
          </a:xfrm>
        </p:spPr>
        <p:txBody>
          <a:bodyPr>
            <a:normAutofit lnSpcReduction="10000"/>
          </a:bodyPr>
          <a:lstStyle/>
          <a:p>
            <a:r>
              <a:rPr lang="en-US" dirty="0"/>
              <a:t>Use all cases available for estimating each quantity of interest</a:t>
            </a:r>
          </a:p>
          <a:p>
            <a:pPr lvl="1"/>
            <a:r>
              <a:rPr lang="en-US" dirty="0"/>
              <a:t>a.k.a. </a:t>
            </a:r>
            <a:r>
              <a:rPr lang="en-US" i="1" dirty="0"/>
              <a:t>pairwise deletion</a:t>
            </a:r>
          </a:p>
          <a:p>
            <a:pPr lvl="1"/>
            <a:r>
              <a:rPr lang="en-US" dirty="0"/>
              <a:t>E.g., all cases that have values for a pair of variables will be used for the correlation of those variables, all cases that have values for another pair of variables will be used for the correlation of those variables, etc.</a:t>
            </a:r>
          </a:p>
          <a:p>
            <a:r>
              <a:rPr lang="en-US" dirty="0"/>
              <a:t>Problem: each estimate is based on a slightly different sample</a:t>
            </a:r>
          </a:p>
          <a:p>
            <a:endParaRPr lang="en-US" dirty="0"/>
          </a:p>
        </p:txBody>
      </p:sp>
    </p:spTree>
    <p:extLst>
      <p:ext uri="{BB962C8B-B14F-4D97-AF65-F5344CB8AC3E}">
        <p14:creationId xmlns:p14="http://schemas.microsoft.com/office/powerpoint/2010/main" val="140393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Value Imputation</a:t>
            </a:r>
          </a:p>
        </p:txBody>
      </p:sp>
      <p:sp>
        <p:nvSpPr>
          <p:cNvPr id="3" name="Content Placeholder 2"/>
          <p:cNvSpPr>
            <a:spLocks noGrp="1"/>
          </p:cNvSpPr>
          <p:nvPr>
            <p:ph idx="1"/>
          </p:nvPr>
        </p:nvSpPr>
        <p:spPr>
          <a:xfrm>
            <a:off x="457200" y="1600200"/>
            <a:ext cx="8229600" cy="5125340"/>
          </a:xfrm>
        </p:spPr>
        <p:txBody>
          <a:bodyPr>
            <a:normAutofit fontScale="92500" lnSpcReduction="10000"/>
          </a:bodyPr>
          <a:lstStyle/>
          <a:p>
            <a:r>
              <a:rPr lang="en-US" dirty="0"/>
              <a:t>Each missing value is replaced with a single value</a:t>
            </a:r>
          </a:p>
          <a:p>
            <a:r>
              <a:rPr lang="en-US" dirty="0"/>
              <a:t>Often, this is the mean of the non-missing observations</a:t>
            </a:r>
          </a:p>
          <a:p>
            <a:pPr lvl="1"/>
            <a:r>
              <a:rPr lang="en-US" i="1" dirty="0"/>
              <a:t>Mean value imputation</a:t>
            </a:r>
          </a:p>
          <a:p>
            <a:r>
              <a:rPr lang="en-US" dirty="0"/>
              <a:t>Alternatively, the missing value can be estimated based on a regression equation derived from the non-missing values</a:t>
            </a:r>
          </a:p>
          <a:p>
            <a:pPr lvl="1"/>
            <a:r>
              <a:rPr lang="en-US" i="1" dirty="0"/>
              <a:t>Conditional mean imputation</a:t>
            </a:r>
          </a:p>
          <a:p>
            <a:r>
              <a:rPr lang="en-US" dirty="0"/>
              <a:t>Problem: underestimates the uncertainty of the true underlying value</a:t>
            </a:r>
          </a:p>
          <a:p>
            <a:pPr lvl="1"/>
            <a:r>
              <a:rPr lang="en-US" dirty="0"/>
              <a:t>SE’s will be too small, type I error more likely</a:t>
            </a:r>
          </a:p>
        </p:txBody>
      </p:sp>
    </p:spTree>
    <p:extLst>
      <p:ext uri="{BB962C8B-B14F-4D97-AF65-F5344CB8AC3E}">
        <p14:creationId xmlns:p14="http://schemas.microsoft.com/office/powerpoint/2010/main" val="1605530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Imputation</a:t>
            </a:r>
          </a:p>
        </p:txBody>
      </p:sp>
      <p:sp>
        <p:nvSpPr>
          <p:cNvPr id="3" name="Content Placeholder 2"/>
          <p:cNvSpPr>
            <a:spLocks noGrp="1"/>
          </p:cNvSpPr>
          <p:nvPr>
            <p:ph idx="1"/>
          </p:nvPr>
        </p:nvSpPr>
        <p:spPr>
          <a:xfrm>
            <a:off x="457200" y="1600200"/>
            <a:ext cx="8229600" cy="5091157"/>
          </a:xfrm>
        </p:spPr>
        <p:txBody>
          <a:bodyPr>
            <a:normAutofit lnSpcReduction="10000"/>
          </a:bodyPr>
          <a:lstStyle/>
          <a:p>
            <a:r>
              <a:rPr lang="en-US" dirty="0"/>
              <a:t>Each missing value is replaced with multiple alternative values</a:t>
            </a:r>
          </a:p>
          <a:p>
            <a:pPr lvl="1"/>
            <a:r>
              <a:rPr lang="en-US" dirty="0"/>
              <a:t>Prediction algorithm generates imputed values</a:t>
            </a:r>
          </a:p>
          <a:p>
            <a:pPr lvl="1"/>
            <a:r>
              <a:rPr lang="en-US" dirty="0"/>
              <a:t>3-10 imputations recommended</a:t>
            </a:r>
          </a:p>
          <a:p>
            <a:pPr lvl="1"/>
            <a:r>
              <a:rPr lang="en-US" dirty="0"/>
              <a:t>Produces 3-10 unique datasets</a:t>
            </a:r>
          </a:p>
          <a:p>
            <a:r>
              <a:rPr lang="en-US" dirty="0"/>
              <a:t>Analyze each dataset, then combine these estimates for an overall result</a:t>
            </a:r>
          </a:p>
          <a:p>
            <a:r>
              <a:rPr lang="en-US" dirty="0"/>
              <a:t>Appropriately captures the amount of variability that would be present if all data had been observed</a:t>
            </a:r>
          </a:p>
        </p:txBody>
      </p:sp>
    </p:spTree>
    <p:extLst>
      <p:ext uri="{BB962C8B-B14F-4D97-AF65-F5344CB8AC3E}">
        <p14:creationId xmlns:p14="http://schemas.microsoft.com/office/powerpoint/2010/main" val="105379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in R</a:t>
            </a:r>
          </a:p>
        </p:txBody>
      </p:sp>
      <p:sp>
        <p:nvSpPr>
          <p:cNvPr id="3" name="Content Placeholder 2"/>
          <p:cNvSpPr>
            <a:spLocks noGrp="1"/>
          </p:cNvSpPr>
          <p:nvPr>
            <p:ph idx="1"/>
          </p:nvPr>
        </p:nvSpPr>
        <p:spPr>
          <a:xfrm>
            <a:off x="457200" y="1600200"/>
            <a:ext cx="8229600" cy="5133886"/>
          </a:xfrm>
        </p:spPr>
        <p:txBody>
          <a:bodyPr>
            <a:normAutofit lnSpcReduction="10000"/>
          </a:bodyPr>
          <a:lstStyle/>
          <a:p>
            <a:r>
              <a:rPr lang="en-US" dirty="0"/>
              <a:t>Package </a:t>
            </a:r>
            <a:r>
              <a:rPr lang="en-US" b="1" dirty="0"/>
              <a:t>mice</a:t>
            </a:r>
            <a:endParaRPr lang="en-US" dirty="0"/>
          </a:p>
          <a:p>
            <a:r>
              <a:rPr lang="en-US" dirty="0"/>
              <a:t>Function mice()</a:t>
            </a:r>
          </a:p>
          <a:p>
            <a:pPr lvl="1"/>
            <a:r>
              <a:rPr lang="en-US" dirty="0"/>
              <a:t>Imp &lt;- mice(data, method= , m= )</a:t>
            </a:r>
          </a:p>
          <a:p>
            <a:pPr lvl="1"/>
            <a:r>
              <a:rPr lang="en-US" dirty="0"/>
              <a:t>method=algorithm for imputation</a:t>
            </a:r>
          </a:p>
          <a:p>
            <a:pPr lvl="1"/>
            <a:r>
              <a:rPr lang="en-US" dirty="0"/>
              <a:t>m= number of imputed values</a:t>
            </a:r>
          </a:p>
          <a:p>
            <a:r>
              <a:rPr lang="en-US" dirty="0"/>
              <a:t>Function with()</a:t>
            </a:r>
          </a:p>
          <a:p>
            <a:pPr lvl="1"/>
            <a:r>
              <a:rPr lang="en-US" dirty="0"/>
              <a:t>Evaluate an expression in an environment constructed from data</a:t>
            </a:r>
          </a:p>
          <a:p>
            <a:r>
              <a:rPr lang="en-US" dirty="0"/>
              <a:t>Function pool()</a:t>
            </a:r>
          </a:p>
          <a:p>
            <a:pPr lvl="1"/>
            <a:r>
              <a:rPr lang="en-US" dirty="0"/>
              <a:t>Combines estimates from repeated analyses</a:t>
            </a:r>
          </a:p>
          <a:p>
            <a:pPr lvl="1"/>
            <a:endParaRPr lang="en-US" dirty="0"/>
          </a:p>
          <a:p>
            <a:pPr lvl="1"/>
            <a:endParaRPr lang="en-US" dirty="0"/>
          </a:p>
          <a:p>
            <a:endParaRPr lang="en-US" dirty="0"/>
          </a:p>
        </p:txBody>
      </p:sp>
    </p:spTree>
    <p:extLst>
      <p:ext uri="{BB962C8B-B14F-4D97-AF65-F5344CB8AC3E}">
        <p14:creationId xmlns:p14="http://schemas.microsoft.com/office/powerpoint/2010/main" val="793704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Sequence</a:t>
            </a:r>
          </a:p>
        </p:txBody>
      </p:sp>
      <p:sp>
        <p:nvSpPr>
          <p:cNvPr id="3" name="Content Placeholder 2"/>
          <p:cNvSpPr>
            <a:spLocks noGrp="1"/>
          </p:cNvSpPr>
          <p:nvPr>
            <p:ph idx="1"/>
          </p:nvPr>
        </p:nvSpPr>
        <p:spPr/>
        <p:txBody>
          <a:bodyPr/>
          <a:lstStyle/>
          <a:p>
            <a:r>
              <a:rPr lang="en-US" dirty="0"/>
              <a:t>Impute the missing values using mice()</a:t>
            </a:r>
          </a:p>
          <a:p>
            <a:pPr lvl="1"/>
            <a:r>
              <a:rPr lang="en-US" dirty="0"/>
              <a:t>Specify method and number of imputations</a:t>
            </a:r>
          </a:p>
          <a:p>
            <a:endParaRPr lang="en-US" dirty="0"/>
          </a:p>
          <a:p>
            <a:r>
              <a:rPr lang="en-US" dirty="0"/>
              <a:t>Calculate estimates on the completed data (observed + imputed) using with()</a:t>
            </a:r>
          </a:p>
          <a:p>
            <a:pPr lvl="1"/>
            <a:r>
              <a:rPr lang="en-US" dirty="0"/>
              <a:t>Summary stats, correlation, regression</a:t>
            </a:r>
          </a:p>
          <a:p>
            <a:endParaRPr lang="en-US" dirty="0"/>
          </a:p>
          <a:p>
            <a:r>
              <a:rPr lang="en-US" dirty="0"/>
              <a:t>Combine the estimates using pool()</a:t>
            </a:r>
          </a:p>
        </p:txBody>
      </p:sp>
    </p:spTree>
    <p:extLst>
      <p:ext uri="{BB962C8B-B14F-4D97-AF65-F5344CB8AC3E}">
        <p14:creationId xmlns:p14="http://schemas.microsoft.com/office/powerpoint/2010/main" val="56692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Multiple Imputation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14" y="1341690"/>
            <a:ext cx="7887767" cy="5390915"/>
          </a:xfrm>
          <a:prstGeom prst="rect">
            <a:avLst/>
          </a:prstGeom>
        </p:spPr>
      </p:pic>
    </p:spTree>
    <p:extLst>
      <p:ext uri="{BB962C8B-B14F-4D97-AF65-F5344CB8AC3E}">
        <p14:creationId xmlns:p14="http://schemas.microsoft.com/office/powerpoint/2010/main" val="9794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Blood Pressure</a:t>
            </a:r>
          </a:p>
        </p:txBody>
      </p:sp>
      <p:sp>
        <p:nvSpPr>
          <p:cNvPr id="3" name="Content Placeholder 2"/>
          <p:cNvSpPr>
            <a:spLocks noGrp="1"/>
          </p:cNvSpPr>
          <p:nvPr>
            <p:ph idx="1"/>
          </p:nvPr>
        </p:nvSpPr>
        <p:spPr/>
        <p:txBody>
          <a:bodyPr/>
          <a:lstStyle/>
          <a:p>
            <a:r>
              <a:rPr lang="en-US" dirty="0"/>
              <a:t>Dataset </a:t>
            </a:r>
            <a:r>
              <a:rPr lang="en-US" dirty="0" err="1"/>
              <a:t>bp</a:t>
            </a:r>
            <a:r>
              <a:rPr lang="en-US" dirty="0"/>
              <a:t> from HSAUR3 package</a:t>
            </a:r>
          </a:p>
          <a:p>
            <a:r>
              <a:rPr lang="en-US" dirty="0"/>
              <a:t>Variables</a:t>
            </a:r>
          </a:p>
          <a:p>
            <a:pPr lvl="1"/>
            <a:r>
              <a:rPr lang="en-US" dirty="0" err="1"/>
              <a:t>logdose</a:t>
            </a:r>
            <a:r>
              <a:rPr lang="en-US" dirty="0"/>
              <a:t>: log10 of dose of drug</a:t>
            </a:r>
          </a:p>
          <a:p>
            <a:pPr lvl="1"/>
            <a:r>
              <a:rPr lang="en-US" dirty="0" err="1"/>
              <a:t>bloodbp</a:t>
            </a:r>
            <a:r>
              <a:rPr lang="en-US" dirty="0"/>
              <a:t>: average SBP while drug administered</a:t>
            </a:r>
          </a:p>
          <a:p>
            <a:pPr lvl="1"/>
            <a:r>
              <a:rPr lang="en-US" dirty="0" err="1"/>
              <a:t>recovtime</a:t>
            </a:r>
            <a:r>
              <a:rPr lang="en-US" dirty="0"/>
              <a:t>: time in minutes until patient’s SBP returned to 100 mm Hg</a:t>
            </a:r>
          </a:p>
          <a:p>
            <a:r>
              <a:rPr lang="en-US" dirty="0"/>
              <a:t>How do </a:t>
            </a:r>
            <a:r>
              <a:rPr lang="en-US" dirty="0" err="1"/>
              <a:t>logdose</a:t>
            </a:r>
            <a:r>
              <a:rPr lang="en-US" dirty="0"/>
              <a:t> and </a:t>
            </a:r>
            <a:r>
              <a:rPr lang="en-US" dirty="0" err="1"/>
              <a:t>bloodbp</a:t>
            </a:r>
            <a:r>
              <a:rPr lang="en-US" dirty="0"/>
              <a:t> affect </a:t>
            </a:r>
            <a:r>
              <a:rPr lang="en-US" dirty="0" err="1"/>
              <a:t>recovtime</a:t>
            </a:r>
            <a:endParaRPr lang="en-US" dirty="0"/>
          </a:p>
          <a:p>
            <a:r>
              <a:rPr lang="en-US" dirty="0" err="1"/>
              <a:t>recovtime</a:t>
            </a:r>
            <a:r>
              <a:rPr lang="en-US" dirty="0"/>
              <a:t> not always recorded</a:t>
            </a:r>
          </a:p>
          <a:p>
            <a:endParaRPr lang="en-US" dirty="0"/>
          </a:p>
        </p:txBody>
      </p:sp>
    </p:spTree>
    <p:extLst>
      <p:ext uri="{BB962C8B-B14F-4D97-AF65-F5344CB8AC3E}">
        <p14:creationId xmlns:p14="http://schemas.microsoft.com/office/powerpoint/2010/main" val="1920256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Investigate missingness pattern</a:t>
            </a:r>
          </a:p>
          <a:p>
            <a:pPr lvl="1"/>
            <a:r>
              <a:rPr lang="en-US" dirty="0"/>
              <a:t>Evidence of MCAR?</a:t>
            </a:r>
          </a:p>
          <a:p>
            <a:endParaRPr lang="en-US" dirty="0"/>
          </a:p>
          <a:p>
            <a:r>
              <a:rPr lang="en-US" dirty="0"/>
              <a:t>Analyze three ways</a:t>
            </a:r>
          </a:p>
          <a:p>
            <a:pPr lvl="1"/>
            <a:r>
              <a:rPr lang="en-US" dirty="0"/>
              <a:t>Complete case analysis</a:t>
            </a:r>
          </a:p>
          <a:p>
            <a:pPr lvl="1"/>
            <a:r>
              <a:rPr lang="en-US" dirty="0"/>
              <a:t>Mean-value imputation</a:t>
            </a:r>
          </a:p>
          <a:p>
            <a:pPr lvl="1"/>
            <a:r>
              <a:rPr lang="en-US" dirty="0"/>
              <a:t>Multiple imputation</a:t>
            </a:r>
          </a:p>
          <a:p>
            <a:endParaRPr lang="en-US" dirty="0"/>
          </a:p>
          <a:p>
            <a:r>
              <a:rPr lang="en-US" dirty="0"/>
              <a:t>Compare results</a:t>
            </a:r>
          </a:p>
          <a:p>
            <a:pPr lvl="1"/>
            <a:endParaRPr lang="en-US" dirty="0"/>
          </a:p>
        </p:txBody>
      </p:sp>
      <p:sp>
        <p:nvSpPr>
          <p:cNvPr id="4" name="Title 1"/>
          <p:cNvSpPr>
            <a:spLocks noGrp="1"/>
          </p:cNvSpPr>
          <p:nvPr>
            <p:ph type="title"/>
          </p:nvPr>
        </p:nvSpPr>
        <p:spPr/>
        <p:txBody>
          <a:bodyPr/>
          <a:lstStyle/>
          <a:p>
            <a:r>
              <a:rPr lang="en-US" dirty="0"/>
              <a:t>Example: Blood Pressure</a:t>
            </a:r>
          </a:p>
        </p:txBody>
      </p:sp>
    </p:spTree>
    <p:extLst>
      <p:ext uri="{BB962C8B-B14F-4D97-AF65-F5344CB8AC3E}">
        <p14:creationId xmlns:p14="http://schemas.microsoft.com/office/powerpoint/2010/main" val="17354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DBE62-F5C3-7846-B2C0-C3C766A16047}"/>
              </a:ext>
            </a:extLst>
          </p:cNvPr>
          <p:cNvSpPr>
            <a:spLocks noGrp="1"/>
          </p:cNvSpPr>
          <p:nvPr>
            <p:ph idx="1"/>
          </p:nvPr>
        </p:nvSpPr>
        <p:spPr/>
        <p:txBody>
          <a:bodyPr/>
          <a:lstStyle/>
          <a:p>
            <a:r>
              <a:rPr lang="en-US" dirty="0"/>
              <a:t>Results of MCAR test</a:t>
            </a:r>
          </a:p>
          <a:p>
            <a:pPr lvl="1"/>
            <a:r>
              <a:rPr lang="en-US" dirty="0"/>
              <a:t>H</a:t>
            </a:r>
            <a:r>
              <a:rPr lang="en-US" baseline="-25000" dirty="0"/>
              <a:t>0</a:t>
            </a:r>
            <a:r>
              <a:rPr lang="en-US" dirty="0"/>
              <a:t> of MCAR </a:t>
            </a:r>
            <a:r>
              <a:rPr lang="en-US"/>
              <a:t>is rejected</a:t>
            </a:r>
            <a:endParaRPr lang="en-US" dirty="0"/>
          </a:p>
          <a:p>
            <a:endParaRPr lang="en-US" dirty="0"/>
          </a:p>
          <a:p>
            <a:r>
              <a:rPr lang="en-US" dirty="0"/>
              <a:t>Missingness (Yes/No) not associated with value of either of the other variables</a:t>
            </a:r>
          </a:p>
          <a:p>
            <a:endParaRPr lang="en-US" dirty="0"/>
          </a:p>
        </p:txBody>
      </p:sp>
      <p:sp>
        <p:nvSpPr>
          <p:cNvPr id="4" name="Title 1">
            <a:extLst>
              <a:ext uri="{FF2B5EF4-FFF2-40B4-BE49-F238E27FC236}">
                <a16:creationId xmlns:a16="http://schemas.microsoft.com/office/drawing/2014/main" id="{7AC2E983-CFDB-B74D-AA21-7979785460D6}"/>
              </a:ext>
            </a:extLst>
          </p:cNvPr>
          <p:cNvSpPr>
            <a:spLocks noGrp="1"/>
          </p:cNvSpPr>
          <p:nvPr>
            <p:ph type="title"/>
          </p:nvPr>
        </p:nvSpPr>
        <p:spPr/>
        <p:txBody>
          <a:bodyPr/>
          <a:lstStyle/>
          <a:p>
            <a:r>
              <a:rPr lang="en-US" dirty="0"/>
              <a:t>Example: Blood Pressure</a:t>
            </a:r>
          </a:p>
        </p:txBody>
      </p:sp>
    </p:spTree>
    <p:extLst>
      <p:ext uri="{BB962C8B-B14F-4D97-AF65-F5344CB8AC3E}">
        <p14:creationId xmlns:p14="http://schemas.microsoft.com/office/powerpoint/2010/main" val="829039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2911979"/>
          </a:xfrm>
        </p:spPr>
        <p:txBody>
          <a:bodyPr/>
          <a:lstStyle/>
          <a:p>
            <a:r>
              <a:rPr lang="en-US" dirty="0"/>
              <a:t>Remove all records having any missing values</a:t>
            </a:r>
          </a:p>
          <a:p>
            <a:pPr lvl="1"/>
            <a:r>
              <a:rPr lang="en-US" dirty="0" err="1"/>
              <a:t>na.omit</a:t>
            </a:r>
            <a:r>
              <a:rPr lang="en-US" dirty="0"/>
              <a:t>()</a:t>
            </a:r>
          </a:p>
          <a:p>
            <a:pPr lvl="1"/>
            <a:r>
              <a:rPr lang="en-US" dirty="0"/>
              <a:t>This reduces data from 53 records to 43 records</a:t>
            </a:r>
          </a:p>
          <a:p>
            <a:r>
              <a:rPr lang="en-US" dirty="0"/>
              <a:t>These records are automatically excluded from regression:</a:t>
            </a:r>
          </a:p>
          <a:p>
            <a:endParaRPr lang="en-US" dirty="0"/>
          </a:p>
          <a:p>
            <a:endParaRPr lang="en-US" dirty="0"/>
          </a:p>
        </p:txBody>
      </p:sp>
      <p:sp>
        <p:nvSpPr>
          <p:cNvPr id="4" name="Title 1"/>
          <p:cNvSpPr>
            <a:spLocks noGrp="1"/>
          </p:cNvSpPr>
          <p:nvPr>
            <p:ph type="title"/>
          </p:nvPr>
        </p:nvSpPr>
        <p:spPr/>
        <p:txBody>
          <a:bodyPr/>
          <a:lstStyle/>
          <a:p>
            <a:r>
              <a:rPr lang="en-US" dirty="0"/>
              <a:t>Example: Blood Pressure</a:t>
            </a:r>
          </a:p>
        </p:txBody>
      </p:sp>
      <p:graphicFrame>
        <p:nvGraphicFramePr>
          <p:cNvPr id="5" name="Table 4"/>
          <p:cNvGraphicFramePr>
            <a:graphicFrameLocks noGrp="1"/>
          </p:cNvGraphicFramePr>
          <p:nvPr>
            <p:extLst>
              <p:ext uri="{D42A27DB-BD31-4B8C-83A1-F6EECF244321}">
                <p14:modId xmlns:p14="http://schemas.microsoft.com/office/powerpoint/2010/main" val="1845507890"/>
              </p:ext>
            </p:extLst>
          </p:nvPr>
        </p:nvGraphicFramePr>
        <p:xfrm>
          <a:off x="1335993" y="462731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Estimate</a:t>
                      </a:r>
                    </a:p>
                  </a:txBody>
                  <a:tcPr/>
                </a:tc>
                <a:tc>
                  <a:txBody>
                    <a:bodyPr/>
                    <a:lstStyle/>
                    <a:p>
                      <a:r>
                        <a:rPr lang="en-US" dirty="0"/>
                        <a:t>SE</a:t>
                      </a:r>
                    </a:p>
                  </a:txBody>
                  <a:tcPr/>
                </a:tc>
                <a:tc>
                  <a:txBody>
                    <a:bodyPr/>
                    <a:lstStyle/>
                    <a:p>
                      <a:r>
                        <a:rPr lang="en-US" dirty="0"/>
                        <a:t>t</a:t>
                      </a:r>
                    </a:p>
                  </a:txBody>
                  <a:tcPr/>
                </a:tc>
                <a:tc>
                  <a:txBody>
                    <a:bodyPr/>
                    <a:lstStyle/>
                    <a:p>
                      <a:r>
                        <a:rPr lang="en-US" dirty="0"/>
                        <a:t>p</a:t>
                      </a:r>
                    </a:p>
                  </a:txBody>
                  <a:tcPr/>
                </a:tc>
                <a:extLst>
                  <a:ext uri="{0D108BD9-81ED-4DB2-BD59-A6C34878D82A}">
                    <a16:rowId xmlns:a16="http://schemas.microsoft.com/office/drawing/2014/main" val="10000"/>
                  </a:ext>
                </a:extLst>
              </a:tr>
              <a:tr h="370840">
                <a:tc>
                  <a:txBody>
                    <a:bodyPr/>
                    <a:lstStyle/>
                    <a:p>
                      <a:r>
                        <a:rPr lang="en-US" dirty="0"/>
                        <a:t>intercept</a:t>
                      </a:r>
                    </a:p>
                  </a:txBody>
                  <a:tcPr/>
                </a:tc>
                <a:tc>
                  <a:txBody>
                    <a:bodyPr/>
                    <a:lstStyle/>
                    <a:p>
                      <a:r>
                        <a:rPr lang="en-US" dirty="0"/>
                        <a:t>32.31</a:t>
                      </a:r>
                    </a:p>
                  </a:txBody>
                  <a:tcPr/>
                </a:tc>
                <a:tc>
                  <a:txBody>
                    <a:bodyPr/>
                    <a:lstStyle/>
                    <a:p>
                      <a:r>
                        <a:rPr lang="en-US" dirty="0"/>
                        <a:t>18.41</a:t>
                      </a:r>
                    </a:p>
                  </a:txBody>
                  <a:tcPr/>
                </a:tc>
                <a:tc>
                  <a:txBody>
                    <a:bodyPr/>
                    <a:lstStyle/>
                    <a:p>
                      <a:r>
                        <a:rPr lang="en-US" dirty="0"/>
                        <a:t>1.76</a:t>
                      </a:r>
                    </a:p>
                  </a:txBody>
                  <a:tcPr/>
                </a:tc>
                <a:tc>
                  <a:txBody>
                    <a:bodyPr/>
                    <a:lstStyle/>
                    <a:p>
                      <a:r>
                        <a:rPr lang="en-US" dirty="0"/>
                        <a:t>0.09</a:t>
                      </a:r>
                    </a:p>
                  </a:txBody>
                  <a:tcPr/>
                </a:tc>
                <a:extLst>
                  <a:ext uri="{0D108BD9-81ED-4DB2-BD59-A6C34878D82A}">
                    <a16:rowId xmlns:a16="http://schemas.microsoft.com/office/drawing/2014/main" val="10001"/>
                  </a:ext>
                </a:extLst>
              </a:tr>
              <a:tr h="370840">
                <a:tc>
                  <a:txBody>
                    <a:bodyPr/>
                    <a:lstStyle/>
                    <a:p>
                      <a:r>
                        <a:rPr lang="en-US" dirty="0" err="1"/>
                        <a:t>bloodp</a:t>
                      </a:r>
                      <a:endParaRPr lang="en-US" dirty="0"/>
                    </a:p>
                  </a:txBody>
                  <a:tcPr/>
                </a:tc>
                <a:tc>
                  <a:txBody>
                    <a:bodyPr/>
                    <a:lstStyle/>
                    <a:p>
                      <a:r>
                        <a:rPr lang="en-US" dirty="0"/>
                        <a:t>-0.69</a:t>
                      </a:r>
                    </a:p>
                  </a:txBody>
                  <a:tcPr/>
                </a:tc>
                <a:tc>
                  <a:txBody>
                    <a:bodyPr/>
                    <a:lstStyle/>
                    <a:p>
                      <a:r>
                        <a:rPr lang="en-US" dirty="0"/>
                        <a:t>0.30</a:t>
                      </a:r>
                    </a:p>
                  </a:txBody>
                  <a:tcPr/>
                </a:tc>
                <a:tc>
                  <a:txBody>
                    <a:bodyPr/>
                    <a:lstStyle/>
                    <a:p>
                      <a:r>
                        <a:rPr lang="en-US" dirty="0"/>
                        <a:t>-2.28</a:t>
                      </a:r>
                    </a:p>
                  </a:txBody>
                  <a:tcPr/>
                </a:tc>
                <a:tc>
                  <a:txBody>
                    <a:bodyPr/>
                    <a:lstStyle/>
                    <a:p>
                      <a:r>
                        <a:rPr lang="en-US" dirty="0"/>
                        <a:t>0.03</a:t>
                      </a:r>
                    </a:p>
                  </a:txBody>
                  <a:tcPr/>
                </a:tc>
                <a:extLst>
                  <a:ext uri="{0D108BD9-81ED-4DB2-BD59-A6C34878D82A}">
                    <a16:rowId xmlns:a16="http://schemas.microsoft.com/office/drawing/2014/main" val="10002"/>
                  </a:ext>
                </a:extLst>
              </a:tr>
              <a:tr h="370840">
                <a:tc>
                  <a:txBody>
                    <a:bodyPr/>
                    <a:lstStyle/>
                    <a:p>
                      <a:r>
                        <a:rPr lang="en-US" dirty="0" err="1"/>
                        <a:t>logdose</a:t>
                      </a:r>
                      <a:endParaRPr lang="en-US" dirty="0"/>
                    </a:p>
                  </a:txBody>
                  <a:tcPr/>
                </a:tc>
                <a:tc>
                  <a:txBody>
                    <a:bodyPr/>
                    <a:lstStyle/>
                    <a:p>
                      <a:r>
                        <a:rPr lang="en-US" dirty="0"/>
                        <a:t>17.8</a:t>
                      </a:r>
                    </a:p>
                  </a:txBody>
                  <a:tcPr/>
                </a:tc>
                <a:tc>
                  <a:txBody>
                    <a:bodyPr/>
                    <a:lstStyle/>
                    <a:p>
                      <a:r>
                        <a:rPr lang="en-US" dirty="0"/>
                        <a:t>7.50</a:t>
                      </a:r>
                    </a:p>
                  </a:txBody>
                  <a:tcPr/>
                </a:tc>
                <a:tc>
                  <a:txBody>
                    <a:bodyPr/>
                    <a:lstStyle/>
                    <a:p>
                      <a:r>
                        <a:rPr lang="en-US" dirty="0"/>
                        <a:t>2.37</a:t>
                      </a:r>
                    </a:p>
                  </a:txBody>
                  <a:tcPr/>
                </a:tc>
                <a:tc>
                  <a:txBody>
                    <a:bodyPr/>
                    <a:lstStyle/>
                    <a:p>
                      <a:r>
                        <a:rPr lang="en-US" dirty="0"/>
                        <a:t>0.02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9650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Unruly Data</a:t>
            </a:r>
          </a:p>
        </p:txBody>
      </p:sp>
      <p:sp>
        <p:nvSpPr>
          <p:cNvPr id="3" name="Content Placeholder 2"/>
          <p:cNvSpPr>
            <a:spLocks noGrp="1"/>
          </p:cNvSpPr>
          <p:nvPr>
            <p:ph idx="1"/>
          </p:nvPr>
        </p:nvSpPr>
        <p:spPr>
          <a:xfrm>
            <a:off x="457200" y="2001852"/>
            <a:ext cx="8229600" cy="2578693"/>
          </a:xfrm>
        </p:spPr>
        <p:txBody>
          <a:bodyPr>
            <a:normAutofit/>
          </a:bodyPr>
          <a:lstStyle/>
          <a:p>
            <a:r>
              <a:rPr lang="en-US" sz="3600" dirty="0"/>
              <a:t>Missing data</a:t>
            </a:r>
          </a:p>
          <a:p>
            <a:endParaRPr lang="en-US" sz="3600" dirty="0"/>
          </a:p>
          <a:p>
            <a:r>
              <a:rPr lang="en-US" sz="3600" dirty="0"/>
              <a:t>Non-normality, data transformations</a:t>
            </a:r>
          </a:p>
        </p:txBody>
      </p:sp>
    </p:spTree>
    <p:extLst>
      <p:ext uri="{BB962C8B-B14F-4D97-AF65-F5344CB8AC3E}">
        <p14:creationId xmlns:p14="http://schemas.microsoft.com/office/powerpoint/2010/main" val="2113774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Single value imputation</a:t>
            </a:r>
          </a:p>
          <a:p>
            <a:pPr lvl="1"/>
            <a:r>
              <a:rPr lang="en-US" dirty="0"/>
              <a:t>Use mean</a:t>
            </a:r>
          </a:p>
          <a:p>
            <a:pPr lvl="1"/>
            <a:r>
              <a:rPr lang="en-US" b="1" dirty="0">
                <a:solidFill>
                  <a:srgbClr val="C00000"/>
                </a:solidFill>
              </a:rPr>
              <a:t>mice(</a:t>
            </a:r>
            <a:r>
              <a:rPr lang="en-US" b="1" dirty="0" err="1">
                <a:solidFill>
                  <a:srgbClr val="C00000"/>
                </a:solidFill>
              </a:rPr>
              <a:t>bp</a:t>
            </a:r>
            <a:r>
              <a:rPr lang="en-US" b="1" dirty="0">
                <a:solidFill>
                  <a:srgbClr val="C00000"/>
                </a:solidFill>
              </a:rPr>
              <a:t>, method=“mean”, m=1, </a:t>
            </a:r>
            <a:r>
              <a:rPr lang="en-US" b="1" dirty="0" err="1">
                <a:solidFill>
                  <a:srgbClr val="C00000"/>
                </a:solidFill>
              </a:rPr>
              <a:t>maxit</a:t>
            </a:r>
            <a:r>
              <a:rPr lang="en-US" b="1" dirty="0">
                <a:solidFill>
                  <a:srgbClr val="C00000"/>
                </a:solidFill>
              </a:rPr>
              <a:t>=1)</a:t>
            </a:r>
          </a:p>
          <a:p>
            <a:endParaRPr lang="en-US" dirty="0"/>
          </a:p>
          <a:p>
            <a:r>
              <a:rPr lang="en-US" dirty="0"/>
              <a:t>Regression results are similar:</a:t>
            </a:r>
          </a:p>
          <a:p>
            <a:endParaRPr lang="en-US" dirty="0"/>
          </a:p>
        </p:txBody>
      </p:sp>
      <p:sp>
        <p:nvSpPr>
          <p:cNvPr id="4" name="Title 1"/>
          <p:cNvSpPr>
            <a:spLocks noGrp="1"/>
          </p:cNvSpPr>
          <p:nvPr>
            <p:ph type="title"/>
          </p:nvPr>
        </p:nvSpPr>
        <p:spPr/>
        <p:txBody>
          <a:bodyPr/>
          <a:lstStyle/>
          <a:p>
            <a:r>
              <a:rPr lang="en-US" dirty="0"/>
              <a:t>Example: Blood Pressure</a:t>
            </a:r>
          </a:p>
        </p:txBody>
      </p:sp>
      <p:graphicFrame>
        <p:nvGraphicFramePr>
          <p:cNvPr id="5" name="Table 4"/>
          <p:cNvGraphicFramePr>
            <a:graphicFrameLocks noGrp="1"/>
          </p:cNvGraphicFramePr>
          <p:nvPr>
            <p:extLst>
              <p:ext uri="{D42A27DB-BD31-4B8C-83A1-F6EECF244321}">
                <p14:modId xmlns:p14="http://schemas.microsoft.com/office/powerpoint/2010/main" val="764567559"/>
              </p:ext>
            </p:extLst>
          </p:nvPr>
        </p:nvGraphicFramePr>
        <p:xfrm>
          <a:off x="1335993" y="4627310"/>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Estimate</a:t>
                      </a:r>
                    </a:p>
                  </a:txBody>
                  <a:tcPr/>
                </a:tc>
                <a:tc>
                  <a:txBody>
                    <a:bodyPr/>
                    <a:lstStyle/>
                    <a:p>
                      <a:r>
                        <a:rPr lang="en-US" dirty="0"/>
                        <a:t>SE</a:t>
                      </a:r>
                    </a:p>
                  </a:txBody>
                  <a:tcPr/>
                </a:tc>
                <a:tc>
                  <a:txBody>
                    <a:bodyPr/>
                    <a:lstStyle/>
                    <a:p>
                      <a:r>
                        <a:rPr lang="en-US" dirty="0"/>
                        <a:t>t</a:t>
                      </a:r>
                    </a:p>
                  </a:txBody>
                  <a:tcPr/>
                </a:tc>
                <a:tc>
                  <a:txBody>
                    <a:bodyPr/>
                    <a:lstStyle/>
                    <a:p>
                      <a:r>
                        <a:rPr lang="en-US" dirty="0"/>
                        <a:t>p</a:t>
                      </a:r>
                    </a:p>
                  </a:txBody>
                  <a:tcPr/>
                </a:tc>
                <a:extLst>
                  <a:ext uri="{0D108BD9-81ED-4DB2-BD59-A6C34878D82A}">
                    <a16:rowId xmlns:a16="http://schemas.microsoft.com/office/drawing/2014/main" val="10000"/>
                  </a:ext>
                </a:extLst>
              </a:tr>
              <a:tr h="370840">
                <a:tc>
                  <a:txBody>
                    <a:bodyPr/>
                    <a:lstStyle/>
                    <a:p>
                      <a:r>
                        <a:rPr lang="en-US" dirty="0"/>
                        <a:t>intercept</a:t>
                      </a:r>
                    </a:p>
                  </a:txBody>
                  <a:tcPr/>
                </a:tc>
                <a:tc>
                  <a:txBody>
                    <a:bodyPr/>
                    <a:lstStyle/>
                    <a:p>
                      <a:r>
                        <a:rPr lang="en-US" dirty="0"/>
                        <a:t>35.00</a:t>
                      </a:r>
                    </a:p>
                  </a:txBody>
                  <a:tcPr/>
                </a:tc>
                <a:tc>
                  <a:txBody>
                    <a:bodyPr/>
                    <a:lstStyle/>
                    <a:p>
                      <a:r>
                        <a:rPr lang="en-US" dirty="0"/>
                        <a:t>15.91</a:t>
                      </a:r>
                    </a:p>
                  </a:txBody>
                  <a:tcPr/>
                </a:tc>
                <a:tc>
                  <a:txBody>
                    <a:bodyPr/>
                    <a:lstStyle/>
                    <a:p>
                      <a:r>
                        <a:rPr lang="en-US" dirty="0"/>
                        <a:t>2.20</a:t>
                      </a:r>
                    </a:p>
                  </a:txBody>
                  <a:tcPr/>
                </a:tc>
                <a:tc>
                  <a:txBody>
                    <a:bodyPr/>
                    <a:lstStyle/>
                    <a:p>
                      <a:r>
                        <a:rPr lang="en-US" dirty="0"/>
                        <a:t>0.03</a:t>
                      </a:r>
                    </a:p>
                  </a:txBody>
                  <a:tcPr/>
                </a:tc>
                <a:extLst>
                  <a:ext uri="{0D108BD9-81ED-4DB2-BD59-A6C34878D82A}">
                    <a16:rowId xmlns:a16="http://schemas.microsoft.com/office/drawing/2014/main" val="10001"/>
                  </a:ext>
                </a:extLst>
              </a:tr>
              <a:tr h="370840">
                <a:tc>
                  <a:txBody>
                    <a:bodyPr/>
                    <a:lstStyle/>
                    <a:p>
                      <a:r>
                        <a:rPr lang="en-US" dirty="0" err="1"/>
                        <a:t>bloodp</a:t>
                      </a:r>
                      <a:endParaRPr lang="en-US" dirty="0"/>
                    </a:p>
                  </a:txBody>
                  <a:tcPr/>
                </a:tc>
                <a:tc>
                  <a:txBody>
                    <a:bodyPr/>
                    <a:lstStyle/>
                    <a:p>
                      <a:r>
                        <a:rPr lang="en-US" dirty="0"/>
                        <a:t>-0.61</a:t>
                      </a:r>
                    </a:p>
                  </a:txBody>
                  <a:tcPr/>
                </a:tc>
                <a:tc>
                  <a:txBody>
                    <a:bodyPr/>
                    <a:lstStyle/>
                    <a:p>
                      <a:r>
                        <a:rPr lang="en-US" dirty="0"/>
                        <a:t>0.26</a:t>
                      </a:r>
                    </a:p>
                  </a:txBody>
                  <a:tcPr/>
                </a:tc>
                <a:tc>
                  <a:txBody>
                    <a:bodyPr/>
                    <a:lstStyle/>
                    <a:p>
                      <a:r>
                        <a:rPr lang="en-US" dirty="0"/>
                        <a:t>-2.31</a:t>
                      </a:r>
                    </a:p>
                  </a:txBody>
                  <a:tcPr/>
                </a:tc>
                <a:tc>
                  <a:txBody>
                    <a:bodyPr/>
                    <a:lstStyle/>
                    <a:p>
                      <a:r>
                        <a:rPr lang="en-US" dirty="0"/>
                        <a:t>0.03</a:t>
                      </a:r>
                    </a:p>
                  </a:txBody>
                  <a:tcPr/>
                </a:tc>
                <a:extLst>
                  <a:ext uri="{0D108BD9-81ED-4DB2-BD59-A6C34878D82A}">
                    <a16:rowId xmlns:a16="http://schemas.microsoft.com/office/drawing/2014/main" val="10002"/>
                  </a:ext>
                </a:extLst>
              </a:tr>
              <a:tr h="370840">
                <a:tc>
                  <a:txBody>
                    <a:bodyPr/>
                    <a:lstStyle/>
                    <a:p>
                      <a:r>
                        <a:rPr lang="en-US" dirty="0" err="1"/>
                        <a:t>logdose</a:t>
                      </a:r>
                      <a:endParaRPr lang="en-US" dirty="0"/>
                    </a:p>
                  </a:txBody>
                  <a:tcPr/>
                </a:tc>
                <a:tc>
                  <a:txBody>
                    <a:bodyPr/>
                    <a:lstStyle/>
                    <a:p>
                      <a:r>
                        <a:rPr lang="en-US" dirty="0"/>
                        <a:t>13.86</a:t>
                      </a:r>
                    </a:p>
                  </a:txBody>
                  <a:tcPr/>
                </a:tc>
                <a:tc>
                  <a:txBody>
                    <a:bodyPr/>
                    <a:lstStyle/>
                    <a:p>
                      <a:r>
                        <a:rPr lang="en-US" dirty="0"/>
                        <a:t>5.96</a:t>
                      </a:r>
                    </a:p>
                  </a:txBody>
                  <a:tcPr/>
                </a:tc>
                <a:tc>
                  <a:txBody>
                    <a:bodyPr/>
                    <a:lstStyle/>
                    <a:p>
                      <a:r>
                        <a:rPr lang="en-US" dirty="0"/>
                        <a:t>2.33</a:t>
                      </a:r>
                    </a:p>
                  </a:txBody>
                  <a:tcPr/>
                </a:tc>
                <a:tc>
                  <a:txBody>
                    <a:bodyPr/>
                    <a:lstStyle/>
                    <a:p>
                      <a:r>
                        <a:rPr lang="en-US" dirty="0"/>
                        <a:t>0.02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60679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Multiple imputation</a:t>
            </a:r>
          </a:p>
          <a:p>
            <a:pPr lvl="1"/>
            <a:r>
              <a:rPr lang="en-US" dirty="0"/>
              <a:t>Use predictive mean matching</a:t>
            </a:r>
          </a:p>
          <a:p>
            <a:pPr lvl="1"/>
            <a:r>
              <a:rPr lang="en-US" dirty="0"/>
              <a:t>10 imputations</a:t>
            </a:r>
          </a:p>
          <a:p>
            <a:pPr lvl="1"/>
            <a:r>
              <a:rPr lang="en-US" dirty="0"/>
              <a:t>Set seed for reproducibility</a:t>
            </a:r>
          </a:p>
          <a:p>
            <a:pPr lvl="1"/>
            <a:r>
              <a:rPr lang="en-US" b="1" dirty="0">
                <a:solidFill>
                  <a:srgbClr val="C00000"/>
                </a:solidFill>
              </a:rPr>
              <a:t>mice(</a:t>
            </a:r>
            <a:r>
              <a:rPr lang="en-US" b="1" dirty="0" err="1">
                <a:solidFill>
                  <a:srgbClr val="C00000"/>
                </a:solidFill>
              </a:rPr>
              <a:t>bp</a:t>
            </a:r>
            <a:r>
              <a:rPr lang="en-US" b="1" dirty="0">
                <a:solidFill>
                  <a:srgbClr val="C00000"/>
                </a:solidFill>
              </a:rPr>
              <a:t>, method=“</a:t>
            </a:r>
            <a:r>
              <a:rPr lang="en-US" b="1" dirty="0" err="1">
                <a:solidFill>
                  <a:srgbClr val="C00000"/>
                </a:solidFill>
              </a:rPr>
              <a:t>pmm</a:t>
            </a:r>
            <a:r>
              <a:rPr lang="en-US" b="1" dirty="0">
                <a:solidFill>
                  <a:srgbClr val="C00000"/>
                </a:solidFill>
              </a:rPr>
              <a:t>”, m=10, print=FALSE, seed=1)</a:t>
            </a:r>
          </a:p>
          <a:p>
            <a:endParaRPr lang="en-US" dirty="0"/>
          </a:p>
        </p:txBody>
      </p:sp>
      <p:sp>
        <p:nvSpPr>
          <p:cNvPr id="4" name="Title 1"/>
          <p:cNvSpPr>
            <a:spLocks noGrp="1"/>
          </p:cNvSpPr>
          <p:nvPr>
            <p:ph type="title"/>
          </p:nvPr>
        </p:nvSpPr>
        <p:spPr/>
        <p:txBody>
          <a:bodyPr/>
          <a:lstStyle/>
          <a:p>
            <a:r>
              <a:rPr lang="en-US" dirty="0"/>
              <a:t>Example: Blood Pressure</a:t>
            </a:r>
          </a:p>
        </p:txBody>
      </p:sp>
      <p:graphicFrame>
        <p:nvGraphicFramePr>
          <p:cNvPr id="5" name="Table 4"/>
          <p:cNvGraphicFramePr>
            <a:graphicFrameLocks noGrp="1"/>
          </p:cNvGraphicFramePr>
          <p:nvPr>
            <p:extLst>
              <p:ext uri="{D42A27DB-BD31-4B8C-83A1-F6EECF244321}">
                <p14:modId xmlns:p14="http://schemas.microsoft.com/office/powerpoint/2010/main" val="1281105334"/>
              </p:ext>
            </p:extLst>
          </p:nvPr>
        </p:nvGraphicFramePr>
        <p:xfrm>
          <a:off x="1318902" y="4986233"/>
          <a:ext cx="60960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Estimate</a:t>
                      </a:r>
                    </a:p>
                  </a:txBody>
                  <a:tcPr/>
                </a:tc>
                <a:tc>
                  <a:txBody>
                    <a:bodyPr/>
                    <a:lstStyle/>
                    <a:p>
                      <a:r>
                        <a:rPr lang="en-US" dirty="0"/>
                        <a:t>SE</a:t>
                      </a:r>
                    </a:p>
                  </a:txBody>
                  <a:tcPr/>
                </a:tc>
                <a:tc>
                  <a:txBody>
                    <a:bodyPr/>
                    <a:lstStyle/>
                    <a:p>
                      <a:r>
                        <a:rPr lang="en-US" dirty="0"/>
                        <a:t>t</a:t>
                      </a:r>
                    </a:p>
                  </a:txBody>
                  <a:tcPr/>
                </a:tc>
                <a:tc>
                  <a:txBody>
                    <a:bodyPr/>
                    <a:lstStyle/>
                    <a:p>
                      <a:r>
                        <a:rPr lang="en-US" dirty="0"/>
                        <a:t>p</a:t>
                      </a:r>
                    </a:p>
                  </a:txBody>
                  <a:tcPr/>
                </a:tc>
                <a:extLst>
                  <a:ext uri="{0D108BD9-81ED-4DB2-BD59-A6C34878D82A}">
                    <a16:rowId xmlns:a16="http://schemas.microsoft.com/office/drawing/2014/main" val="10000"/>
                  </a:ext>
                </a:extLst>
              </a:tr>
              <a:tr h="370840">
                <a:tc>
                  <a:txBody>
                    <a:bodyPr/>
                    <a:lstStyle/>
                    <a:p>
                      <a:r>
                        <a:rPr lang="en-US" dirty="0"/>
                        <a:t>intercept</a:t>
                      </a:r>
                    </a:p>
                  </a:txBody>
                  <a:tcPr/>
                </a:tc>
                <a:tc>
                  <a:txBody>
                    <a:bodyPr/>
                    <a:lstStyle/>
                    <a:p>
                      <a:r>
                        <a:rPr lang="en-US" dirty="0"/>
                        <a:t>34.49</a:t>
                      </a:r>
                    </a:p>
                  </a:txBody>
                  <a:tcPr/>
                </a:tc>
                <a:tc>
                  <a:txBody>
                    <a:bodyPr/>
                    <a:lstStyle/>
                    <a:p>
                      <a:r>
                        <a:rPr lang="en-US" dirty="0"/>
                        <a:t>18.95</a:t>
                      </a:r>
                    </a:p>
                  </a:txBody>
                  <a:tcPr/>
                </a:tc>
                <a:tc>
                  <a:txBody>
                    <a:bodyPr/>
                    <a:lstStyle/>
                    <a:p>
                      <a:r>
                        <a:rPr lang="en-US" dirty="0"/>
                        <a:t>1.82</a:t>
                      </a:r>
                    </a:p>
                  </a:txBody>
                  <a:tcPr/>
                </a:tc>
                <a:tc>
                  <a:txBody>
                    <a:bodyPr/>
                    <a:lstStyle/>
                    <a:p>
                      <a:r>
                        <a:rPr lang="en-US" dirty="0"/>
                        <a:t>0.08</a:t>
                      </a:r>
                    </a:p>
                  </a:txBody>
                  <a:tcPr/>
                </a:tc>
                <a:extLst>
                  <a:ext uri="{0D108BD9-81ED-4DB2-BD59-A6C34878D82A}">
                    <a16:rowId xmlns:a16="http://schemas.microsoft.com/office/drawing/2014/main" val="10001"/>
                  </a:ext>
                </a:extLst>
              </a:tr>
              <a:tr h="370840">
                <a:tc>
                  <a:txBody>
                    <a:bodyPr/>
                    <a:lstStyle/>
                    <a:p>
                      <a:r>
                        <a:rPr lang="en-US" dirty="0" err="1"/>
                        <a:t>bloodp</a:t>
                      </a:r>
                      <a:endParaRPr lang="en-US" dirty="0"/>
                    </a:p>
                  </a:txBody>
                  <a:tcPr/>
                </a:tc>
                <a:tc>
                  <a:txBody>
                    <a:bodyPr/>
                    <a:lstStyle/>
                    <a:p>
                      <a:r>
                        <a:rPr lang="en-US" dirty="0"/>
                        <a:t>-0.69</a:t>
                      </a:r>
                    </a:p>
                  </a:txBody>
                  <a:tcPr/>
                </a:tc>
                <a:tc>
                  <a:txBody>
                    <a:bodyPr/>
                    <a:lstStyle/>
                    <a:p>
                      <a:r>
                        <a:rPr lang="en-US" dirty="0"/>
                        <a:t>0.29</a:t>
                      </a:r>
                    </a:p>
                  </a:txBody>
                  <a:tcPr/>
                </a:tc>
                <a:tc>
                  <a:txBody>
                    <a:bodyPr/>
                    <a:lstStyle/>
                    <a:p>
                      <a:r>
                        <a:rPr lang="en-US" dirty="0"/>
                        <a:t>-2.37</a:t>
                      </a:r>
                    </a:p>
                  </a:txBody>
                  <a:tcPr/>
                </a:tc>
                <a:tc>
                  <a:txBody>
                    <a:bodyPr/>
                    <a:lstStyle/>
                    <a:p>
                      <a:r>
                        <a:rPr lang="en-US" dirty="0"/>
                        <a:t>0.02</a:t>
                      </a:r>
                    </a:p>
                  </a:txBody>
                  <a:tcPr/>
                </a:tc>
                <a:extLst>
                  <a:ext uri="{0D108BD9-81ED-4DB2-BD59-A6C34878D82A}">
                    <a16:rowId xmlns:a16="http://schemas.microsoft.com/office/drawing/2014/main" val="10002"/>
                  </a:ext>
                </a:extLst>
              </a:tr>
              <a:tr h="370840">
                <a:tc>
                  <a:txBody>
                    <a:bodyPr/>
                    <a:lstStyle/>
                    <a:p>
                      <a:r>
                        <a:rPr lang="en-US" dirty="0" err="1"/>
                        <a:t>logdose</a:t>
                      </a:r>
                      <a:endParaRPr lang="en-US" dirty="0"/>
                    </a:p>
                  </a:txBody>
                  <a:tcPr/>
                </a:tc>
                <a:tc>
                  <a:txBody>
                    <a:bodyPr/>
                    <a:lstStyle/>
                    <a:p>
                      <a:r>
                        <a:rPr lang="en-US" dirty="0"/>
                        <a:t>16.83</a:t>
                      </a:r>
                    </a:p>
                  </a:txBody>
                  <a:tcPr/>
                </a:tc>
                <a:tc>
                  <a:txBody>
                    <a:bodyPr/>
                    <a:lstStyle/>
                    <a:p>
                      <a:r>
                        <a:rPr lang="en-US" dirty="0"/>
                        <a:t>7.62</a:t>
                      </a:r>
                    </a:p>
                  </a:txBody>
                  <a:tcPr/>
                </a:tc>
                <a:tc>
                  <a:txBody>
                    <a:bodyPr/>
                    <a:lstStyle/>
                    <a:p>
                      <a:r>
                        <a:rPr lang="en-US" dirty="0"/>
                        <a:t>2.21</a:t>
                      </a:r>
                    </a:p>
                  </a:txBody>
                  <a:tcPr/>
                </a:tc>
                <a:tc>
                  <a:txBody>
                    <a:bodyPr/>
                    <a:lstStyle/>
                    <a:p>
                      <a:r>
                        <a:rPr lang="en-US" dirty="0"/>
                        <a:t>0.04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6538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Mean value imputation resulted in less variability</a:t>
            </a:r>
          </a:p>
          <a:p>
            <a:pPr lvl="1"/>
            <a:r>
              <a:rPr lang="en-US" dirty="0"/>
              <a:t>SE’s smaller</a:t>
            </a:r>
          </a:p>
          <a:p>
            <a:pPr lvl="1"/>
            <a:r>
              <a:rPr lang="en-US" dirty="0"/>
              <a:t>Hypothesis tests smaller p values</a:t>
            </a:r>
          </a:p>
          <a:p>
            <a:endParaRPr lang="en-US" dirty="0"/>
          </a:p>
          <a:p>
            <a:r>
              <a:rPr lang="en-US" dirty="0"/>
              <a:t>Multiple imputation</a:t>
            </a:r>
          </a:p>
          <a:p>
            <a:pPr lvl="1"/>
            <a:r>
              <a:rPr lang="en-US" dirty="0"/>
              <a:t>Larger SE’s, larger p values</a:t>
            </a:r>
          </a:p>
        </p:txBody>
      </p:sp>
      <p:sp>
        <p:nvSpPr>
          <p:cNvPr id="4" name="Title 1"/>
          <p:cNvSpPr>
            <a:spLocks noGrp="1"/>
          </p:cNvSpPr>
          <p:nvPr>
            <p:ph type="title"/>
          </p:nvPr>
        </p:nvSpPr>
        <p:spPr/>
        <p:txBody>
          <a:bodyPr/>
          <a:lstStyle/>
          <a:p>
            <a:r>
              <a:rPr lang="en-US" dirty="0"/>
              <a:t>Example: Blood Pressure</a:t>
            </a:r>
          </a:p>
        </p:txBody>
      </p:sp>
    </p:spTree>
    <p:extLst>
      <p:ext uri="{BB962C8B-B14F-4D97-AF65-F5344CB8AC3E}">
        <p14:creationId xmlns:p14="http://schemas.microsoft.com/office/powerpoint/2010/main" val="2138301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6777" y="1949605"/>
            <a:ext cx="6867859" cy="1446550"/>
          </a:xfrm>
          <a:prstGeom prst="rect">
            <a:avLst/>
          </a:prstGeom>
          <a:noFill/>
        </p:spPr>
        <p:txBody>
          <a:bodyPr wrap="square" rtlCol="0">
            <a:spAutoFit/>
          </a:bodyPr>
          <a:lstStyle/>
          <a:p>
            <a:pPr algn="ctr"/>
            <a:r>
              <a:rPr lang="en-US" sz="4400" b="1" i="1" dirty="0"/>
              <a:t>Non-Normality &amp; Data Transformations</a:t>
            </a:r>
          </a:p>
        </p:txBody>
      </p:sp>
    </p:spTree>
    <p:extLst>
      <p:ext uri="{BB962C8B-B14F-4D97-AF65-F5344CB8AC3E}">
        <p14:creationId xmlns:p14="http://schemas.microsoft.com/office/powerpoint/2010/main" val="284640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The Normal Distribution</a:t>
            </a:r>
          </a:p>
        </p:txBody>
      </p:sp>
      <p:sp>
        <p:nvSpPr>
          <p:cNvPr id="5" name="Content Placeholder 2"/>
          <p:cNvSpPr txBox="1">
            <a:spLocks noGrp="1"/>
          </p:cNvSpPr>
          <p:nvPr>
            <p:ph idx="1"/>
          </p:nvPr>
        </p:nvSpPr>
        <p:spPr>
          <a:xfrm>
            <a:off x="457200" y="1600201"/>
            <a:ext cx="8229600" cy="1973423"/>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Continuous data may follow a distribution where most of the data values fall in the middle of the range, with fewer and fewer values as you go to either extreme</a:t>
            </a:r>
          </a:p>
          <a:p>
            <a:r>
              <a:rPr lang="en-US" dirty="0"/>
              <a:t>This is the bell-shaped, Gaussian, or Normal distribution</a:t>
            </a:r>
          </a:p>
        </p:txBody>
      </p:sp>
      <p:graphicFrame>
        <p:nvGraphicFramePr>
          <p:cNvPr id="6" name="Object 2"/>
          <p:cNvGraphicFramePr>
            <a:graphicFrameLocks noChangeAspect="1"/>
          </p:cNvGraphicFramePr>
          <p:nvPr>
            <p:extLst>
              <p:ext uri="{D42A27DB-BD31-4B8C-83A1-F6EECF244321}">
                <p14:modId xmlns:p14="http://schemas.microsoft.com/office/powerpoint/2010/main" val="1814007376"/>
              </p:ext>
            </p:extLst>
          </p:nvPr>
        </p:nvGraphicFramePr>
        <p:xfrm>
          <a:off x="1289304" y="3573624"/>
          <a:ext cx="6248400" cy="2971800"/>
        </p:xfrm>
        <a:graphic>
          <a:graphicData uri="http://schemas.openxmlformats.org/presentationml/2006/ole">
            <mc:AlternateContent xmlns:mc="http://schemas.openxmlformats.org/markup-compatibility/2006">
              <mc:Choice xmlns:v="urn:schemas-microsoft-com:vml" Requires="v">
                <p:oleObj spid="_x0000_s20598" name="Photo Editor Photo" r:id="rId3" imgW="5390476" imgH="3666667" progId="MSPhotoEd.3">
                  <p:embed/>
                </p:oleObj>
              </mc:Choice>
              <mc:Fallback>
                <p:oleObj name="Photo Editor Photo" r:id="rId3" imgW="5390476" imgH="3666667"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304" y="3573624"/>
                        <a:ext cx="6248400"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65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Common Distributions for Data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44" y="1253066"/>
            <a:ext cx="7608712" cy="5441245"/>
          </a:xfrm>
          <a:prstGeom prst="rect">
            <a:avLst/>
          </a:prstGeom>
        </p:spPr>
      </p:pic>
    </p:spTree>
    <p:extLst>
      <p:ext uri="{BB962C8B-B14F-4D97-AF65-F5344CB8AC3E}">
        <p14:creationId xmlns:p14="http://schemas.microsoft.com/office/powerpoint/2010/main" val="751614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The Central Limit Theorem</a:t>
            </a: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The sampling distribution of any mean becomes nearly Normal as the sample size grows</a:t>
            </a:r>
          </a:p>
          <a:p>
            <a:endParaRPr lang="en-US" dirty="0"/>
          </a:p>
          <a:p>
            <a:r>
              <a:rPr lang="en-US" dirty="0"/>
              <a:t>Requirements:</a:t>
            </a:r>
          </a:p>
          <a:p>
            <a:pPr lvl="1"/>
            <a:r>
              <a:rPr lang="en-US" dirty="0"/>
              <a:t>Independent observations</a:t>
            </a:r>
          </a:p>
          <a:p>
            <a:pPr lvl="1"/>
            <a:r>
              <a:rPr lang="en-US" dirty="0"/>
              <a:t>Randomly collected sample</a:t>
            </a:r>
          </a:p>
        </p:txBody>
      </p:sp>
    </p:spTree>
    <p:extLst>
      <p:ext uri="{BB962C8B-B14F-4D97-AF65-F5344CB8AC3E}">
        <p14:creationId xmlns:p14="http://schemas.microsoft.com/office/powerpoint/2010/main" val="195798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274638"/>
            <a:ext cx="8701314" cy="6409191"/>
          </a:xfrm>
          <a:prstGeom prst="rect">
            <a:avLst/>
          </a:prstGeom>
        </p:spPr>
      </p:pic>
    </p:spTree>
    <p:extLst>
      <p:ext uri="{BB962C8B-B14F-4D97-AF65-F5344CB8AC3E}">
        <p14:creationId xmlns:p14="http://schemas.microsoft.com/office/powerpoint/2010/main" val="176013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Application of the Central Limit Theorem</a:t>
            </a:r>
            <a:endParaRPr lang="en-US" dirty="0"/>
          </a:p>
        </p:txBody>
      </p:sp>
      <p:sp>
        <p:nvSpPr>
          <p:cNvPr id="3" name="Rectangle 2"/>
          <p:cNvSpPr txBox="1">
            <a:spLocks noChangeArrowheads="1"/>
          </p:cNvSpPr>
          <p:nvPr/>
        </p:nvSpPr>
        <p:spPr bwMode="auto">
          <a:xfrm>
            <a:off x="457200" y="1788886"/>
            <a:ext cx="8229600" cy="35640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If the sample size is sufficiently large, the sample mean will be approximately normally distributed </a:t>
            </a:r>
            <a:r>
              <a:rPr lang="en-US" sz="2400" b="1" i="1">
                <a:sym typeface="Symbol" charset="0"/>
              </a:rPr>
              <a:t>even if the underlying sample data are not.</a:t>
            </a:r>
          </a:p>
          <a:p>
            <a:endParaRPr lang="en-US" sz="2400" b="1" i="1" dirty="0">
              <a:sym typeface="Symbol" charset="0"/>
            </a:endParaRPr>
          </a:p>
          <a:p>
            <a:r>
              <a:rPr lang="en-US" sz="2400" dirty="0">
                <a:sym typeface="Symbol" charset="0"/>
              </a:rPr>
              <a:t>Why is this so important?  Most distributions encountered in the real world are not normal, but we can still estimate the sample mean and make inferences about it using the properties of the normal distribution, provided n is </a:t>
            </a:r>
            <a:r>
              <a:rPr lang="en-US" sz="2400" b="1" i="1" dirty="0">
                <a:sym typeface="Symbol" charset="0"/>
              </a:rPr>
              <a:t>sufficiently large.</a:t>
            </a:r>
          </a:p>
        </p:txBody>
      </p:sp>
    </p:spTree>
    <p:extLst>
      <p:ext uri="{BB962C8B-B14F-4D97-AF65-F5344CB8AC3E}">
        <p14:creationId xmlns:p14="http://schemas.microsoft.com/office/powerpoint/2010/main" val="105715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Why should I check my data distribution?</a:t>
            </a:r>
            <a:endParaRPr lang="en-US" dirty="0"/>
          </a:p>
        </p:txBody>
      </p:sp>
      <p:sp>
        <p:nvSpPr>
          <p:cNvPr id="3" name="Content Placeholder 2"/>
          <p:cNvSpPr txBox="1">
            <a:spLocks/>
          </p:cNvSpPr>
          <p:nvPr/>
        </p:nvSpPr>
        <p:spPr>
          <a:xfrm>
            <a:off x="457200" y="1759857"/>
            <a:ext cx="8229600" cy="470625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Normally distributed data have normally distributed means, regardless of sample size</a:t>
            </a:r>
          </a:p>
          <a:p>
            <a:r>
              <a:rPr lang="en-US"/>
              <a:t>The less ”normal” the data distribution, the more you are dependent on the Central Limit Theorem (and a large sample size)</a:t>
            </a:r>
          </a:p>
          <a:p>
            <a:r>
              <a:rPr lang="en-US" dirty="0"/>
              <a:t>Graphing the data distribution can also alert you to outliers and other concerns</a:t>
            </a:r>
          </a:p>
        </p:txBody>
      </p:sp>
    </p:spTree>
    <p:extLst>
      <p:ext uri="{BB962C8B-B14F-4D97-AF65-F5344CB8AC3E}">
        <p14:creationId xmlns:p14="http://schemas.microsoft.com/office/powerpoint/2010/main" val="1452847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5925" y="1753061"/>
            <a:ext cx="8229600" cy="1143000"/>
          </a:xfrm>
        </p:spPr>
        <p:txBody>
          <a:bodyPr/>
          <a:lstStyle/>
          <a:p>
            <a:r>
              <a:rPr lang="en-US" b="1" i="1" dirty="0"/>
              <a:t>Missing Data</a:t>
            </a:r>
          </a:p>
        </p:txBody>
      </p:sp>
    </p:spTree>
    <p:extLst>
      <p:ext uri="{BB962C8B-B14F-4D97-AF65-F5344CB8AC3E}">
        <p14:creationId xmlns:p14="http://schemas.microsoft.com/office/powerpoint/2010/main" val="1792416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Data Transformations</a:t>
            </a:r>
            <a:endParaRPr lang="en-US" dirty="0"/>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Many methods depend on the assumption that data is normally distributed</a:t>
            </a:r>
          </a:p>
          <a:p>
            <a:endParaRPr lang="en-US"/>
          </a:p>
          <a:p>
            <a:r>
              <a:rPr lang="en-US" b="1" i="1">
                <a:solidFill>
                  <a:srgbClr val="C00000"/>
                </a:solidFill>
              </a:rPr>
              <a:t>What to do if it’s not?</a:t>
            </a:r>
          </a:p>
          <a:p>
            <a:pPr lvl="1"/>
            <a:r>
              <a:rPr lang="en-US"/>
              <a:t>Some distributional shapes can be transformed to be more bell-shaped</a:t>
            </a:r>
            <a:endParaRPr lang="en-US" dirty="0"/>
          </a:p>
        </p:txBody>
      </p:sp>
    </p:spTree>
    <p:extLst>
      <p:ext uri="{BB962C8B-B14F-4D97-AF65-F5344CB8AC3E}">
        <p14:creationId xmlns:p14="http://schemas.microsoft.com/office/powerpoint/2010/main" val="877184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Assessing Normality</a:t>
            </a:r>
            <a:endParaRPr lang="en-US" dirty="0"/>
          </a:p>
        </p:txBody>
      </p:sp>
      <p:sp>
        <p:nvSpPr>
          <p:cNvPr id="3" name="Content Placeholder 2"/>
          <p:cNvSpPr txBox="1">
            <a:spLocks/>
          </p:cNvSpPr>
          <p:nvPr/>
        </p:nvSpPr>
        <p:spPr>
          <a:xfrm>
            <a:off x="543494" y="1276322"/>
            <a:ext cx="8229600" cy="550686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Graphically</a:t>
            </a:r>
          </a:p>
          <a:p>
            <a:pPr lvl="1"/>
            <a:r>
              <a:rPr lang="en-US" dirty="0"/>
              <a:t>Histogram</a:t>
            </a:r>
          </a:p>
          <a:p>
            <a:pPr lvl="2"/>
            <a:r>
              <a:rPr lang="en-US" dirty="0"/>
              <a:t>Bell-shaped</a:t>
            </a:r>
          </a:p>
          <a:p>
            <a:pPr lvl="1"/>
            <a:r>
              <a:rPr lang="en-US" dirty="0"/>
              <a:t>QQ Plot</a:t>
            </a:r>
          </a:p>
          <a:p>
            <a:pPr lvl="2"/>
            <a:r>
              <a:rPr lang="en-US" dirty="0"/>
              <a:t>Plots the quantiles of your data vs. the quantiles of the normal distribution</a:t>
            </a:r>
          </a:p>
          <a:p>
            <a:pPr lvl="2"/>
            <a:r>
              <a:rPr lang="en-US" dirty="0"/>
              <a:t>If normal, should be a straight line</a:t>
            </a:r>
          </a:p>
          <a:p>
            <a:pPr lvl="2"/>
            <a:endParaRPr lang="en-US" dirty="0"/>
          </a:p>
        </p:txBody>
      </p:sp>
    </p:spTree>
    <p:extLst>
      <p:ext uri="{BB962C8B-B14F-4D97-AF65-F5344CB8AC3E}">
        <p14:creationId xmlns:p14="http://schemas.microsoft.com/office/powerpoint/2010/main" val="356352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Assessing Normality</a:t>
            </a:r>
            <a:endParaRPr lang="en-US" dirty="0"/>
          </a:p>
        </p:txBody>
      </p:sp>
      <p:sp>
        <p:nvSpPr>
          <p:cNvPr id="3" name="Content Placeholder 2"/>
          <p:cNvSpPr txBox="1">
            <a:spLocks/>
          </p:cNvSpPr>
          <p:nvPr/>
        </p:nvSpPr>
        <p:spPr>
          <a:xfrm>
            <a:off x="562745" y="1083817"/>
            <a:ext cx="8229600" cy="527848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Hypothesis test</a:t>
            </a:r>
          </a:p>
          <a:p>
            <a:pPr lvl="1"/>
            <a:r>
              <a:rPr lang="en-US" dirty="0"/>
              <a:t>Shapiro-Wilk</a:t>
            </a:r>
          </a:p>
          <a:p>
            <a:r>
              <a:rPr lang="en-US" dirty="0"/>
              <a:t>Other metrics</a:t>
            </a:r>
          </a:p>
          <a:p>
            <a:pPr lvl="1"/>
            <a:r>
              <a:rPr lang="en-US" dirty="0"/>
              <a:t>Skewness (symmetry) </a:t>
            </a:r>
          </a:p>
          <a:p>
            <a:pPr lvl="1"/>
            <a:r>
              <a:rPr lang="en-US" dirty="0"/>
              <a:t>Kurtosis (flatness)</a:t>
            </a:r>
          </a:p>
          <a:p>
            <a:pPr lvl="2"/>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18" y="3763478"/>
            <a:ext cx="8032282" cy="3022333"/>
          </a:xfrm>
          <a:prstGeom prst="rect">
            <a:avLst/>
          </a:prstGeom>
        </p:spPr>
      </p:pic>
    </p:spTree>
    <p:extLst>
      <p:ext uri="{BB962C8B-B14F-4D97-AF65-F5344CB8AC3E}">
        <p14:creationId xmlns:p14="http://schemas.microsoft.com/office/powerpoint/2010/main" val="10181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Normality in R</a:t>
            </a:r>
          </a:p>
        </p:txBody>
      </p:sp>
      <p:sp>
        <p:nvSpPr>
          <p:cNvPr id="3" name="Content Placeholder 2"/>
          <p:cNvSpPr>
            <a:spLocks noGrp="1"/>
          </p:cNvSpPr>
          <p:nvPr>
            <p:ph idx="1"/>
          </p:nvPr>
        </p:nvSpPr>
        <p:spPr>
          <a:xfrm>
            <a:off x="346509" y="1600200"/>
            <a:ext cx="8340291" cy="4525963"/>
          </a:xfrm>
        </p:spPr>
        <p:txBody>
          <a:bodyPr>
            <a:normAutofit/>
          </a:bodyPr>
          <a:lstStyle/>
          <a:p>
            <a:r>
              <a:rPr lang="en-US" dirty="0"/>
              <a:t>Histogram</a:t>
            </a:r>
          </a:p>
          <a:p>
            <a:pPr lvl="1"/>
            <a:r>
              <a:rPr lang="en-US" dirty="0" err="1"/>
              <a:t>hist</a:t>
            </a:r>
            <a:r>
              <a:rPr lang="en-US" dirty="0"/>
              <a:t>()</a:t>
            </a:r>
          </a:p>
          <a:p>
            <a:pPr lvl="1"/>
            <a:r>
              <a:rPr lang="en-US" dirty="0"/>
              <a:t>adjust bin sizes using breaks=</a:t>
            </a:r>
            <a:r>
              <a:rPr lang="en-US" dirty="0" err="1"/>
              <a:t>seq</a:t>
            </a:r>
            <a:r>
              <a:rPr lang="en-US" dirty="0"/>
              <a:t>(min, max, step)</a:t>
            </a:r>
          </a:p>
          <a:p>
            <a:pPr lvl="1"/>
            <a:r>
              <a:rPr lang="en-US" dirty="0" err="1"/>
              <a:t>hist</a:t>
            </a:r>
            <a:r>
              <a:rPr lang="en-US" dirty="0"/>
              <a:t>(</a:t>
            </a:r>
            <a:r>
              <a:rPr lang="en-US" dirty="0" err="1"/>
              <a:t>airquality$Ozone</a:t>
            </a:r>
            <a:r>
              <a:rPr lang="en-US" dirty="0"/>
              <a:t>, breaks=</a:t>
            </a:r>
            <a:r>
              <a:rPr lang="en-US" dirty="0" err="1"/>
              <a:t>seq</a:t>
            </a:r>
            <a:r>
              <a:rPr lang="en-US" dirty="0"/>
              <a:t>(0, 170, 10))</a:t>
            </a:r>
          </a:p>
          <a:p>
            <a:endParaRPr lang="en-US" dirty="0"/>
          </a:p>
          <a:p>
            <a:r>
              <a:rPr lang="en-US" dirty="0"/>
              <a:t>QQ plot</a:t>
            </a:r>
          </a:p>
          <a:p>
            <a:pPr lvl="1"/>
            <a:r>
              <a:rPr lang="en-US" dirty="0" err="1"/>
              <a:t>qqnorm</a:t>
            </a:r>
            <a:r>
              <a:rPr lang="en-US" dirty="0"/>
              <a:t>()</a:t>
            </a:r>
          </a:p>
          <a:p>
            <a:pPr lvl="1"/>
            <a:r>
              <a:rPr lang="en-US" dirty="0" err="1"/>
              <a:t>qqnorm</a:t>
            </a:r>
            <a:r>
              <a:rPr lang="en-US" dirty="0"/>
              <a:t>(</a:t>
            </a:r>
            <a:r>
              <a:rPr lang="en-US" dirty="0" err="1"/>
              <a:t>airquality$Ozone</a:t>
            </a:r>
            <a:r>
              <a:rPr lang="en-US" dirty="0"/>
              <a:t>)</a:t>
            </a:r>
          </a:p>
        </p:txBody>
      </p:sp>
    </p:spTree>
    <p:extLst>
      <p:ext uri="{BB962C8B-B14F-4D97-AF65-F5344CB8AC3E}">
        <p14:creationId xmlns:p14="http://schemas.microsoft.com/office/powerpoint/2010/main" val="1098856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Normality in R</a:t>
            </a:r>
          </a:p>
        </p:txBody>
      </p:sp>
      <p:sp>
        <p:nvSpPr>
          <p:cNvPr id="3" name="Content Placeholder 2"/>
          <p:cNvSpPr>
            <a:spLocks noGrp="1"/>
          </p:cNvSpPr>
          <p:nvPr>
            <p:ph idx="1"/>
          </p:nvPr>
        </p:nvSpPr>
        <p:spPr/>
        <p:txBody>
          <a:bodyPr/>
          <a:lstStyle/>
          <a:p>
            <a:r>
              <a:rPr lang="en-US" dirty="0"/>
              <a:t>Shapiro-Wilk Test</a:t>
            </a:r>
          </a:p>
          <a:p>
            <a:pPr lvl="1"/>
            <a:r>
              <a:rPr lang="en-US" dirty="0" err="1"/>
              <a:t>shapiro.test</a:t>
            </a:r>
            <a:r>
              <a:rPr lang="en-US" dirty="0"/>
              <a:t>()</a:t>
            </a:r>
          </a:p>
          <a:p>
            <a:pPr lvl="1"/>
            <a:r>
              <a:rPr lang="en-US" dirty="0" err="1"/>
              <a:t>shapiro.test</a:t>
            </a:r>
            <a:r>
              <a:rPr lang="en-US" dirty="0"/>
              <a:t>(</a:t>
            </a:r>
            <a:r>
              <a:rPr lang="en-US" dirty="0" err="1"/>
              <a:t>airquality$Ozone</a:t>
            </a:r>
            <a:r>
              <a:rPr lang="en-US" dirty="0"/>
              <a:t>)</a:t>
            </a:r>
          </a:p>
          <a:p>
            <a:pPr lvl="1"/>
            <a:r>
              <a:rPr lang="en-US" dirty="0"/>
              <a:t>small p-value (&lt;0.05) indicates data is not normal</a:t>
            </a:r>
          </a:p>
        </p:txBody>
      </p:sp>
    </p:spTree>
    <p:extLst>
      <p:ext uri="{BB962C8B-B14F-4D97-AF65-F5344CB8AC3E}">
        <p14:creationId xmlns:p14="http://schemas.microsoft.com/office/powerpoint/2010/main" val="126822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Skewness &amp; Kurtosis</a:t>
            </a:r>
          </a:p>
        </p:txBody>
      </p:sp>
      <p:sp>
        <p:nvSpPr>
          <p:cNvPr id="3" name="Content Placeholder 2"/>
          <p:cNvSpPr>
            <a:spLocks noGrp="1"/>
          </p:cNvSpPr>
          <p:nvPr>
            <p:ph idx="1"/>
          </p:nvPr>
        </p:nvSpPr>
        <p:spPr/>
        <p:txBody>
          <a:bodyPr/>
          <a:lstStyle/>
          <a:p>
            <a:r>
              <a:rPr lang="en-US" dirty="0"/>
              <a:t>Package e1071</a:t>
            </a:r>
          </a:p>
          <a:p>
            <a:r>
              <a:rPr lang="en-US" dirty="0"/>
              <a:t>skewness(</a:t>
            </a:r>
            <a:r>
              <a:rPr lang="en-US" dirty="0" err="1"/>
              <a:t>data$variable</a:t>
            </a:r>
            <a:r>
              <a:rPr lang="en-US" dirty="0"/>
              <a:t>, </a:t>
            </a:r>
            <a:r>
              <a:rPr lang="en-US" dirty="0" err="1"/>
              <a:t>na.rm</a:t>
            </a:r>
            <a:r>
              <a:rPr lang="en-US" dirty="0"/>
              <a:t>=TRUE) </a:t>
            </a:r>
          </a:p>
          <a:p>
            <a:r>
              <a:rPr lang="en-US" dirty="0"/>
              <a:t>kurtosis (</a:t>
            </a:r>
            <a:r>
              <a:rPr lang="en-US" dirty="0" err="1"/>
              <a:t>data$variable</a:t>
            </a:r>
            <a:r>
              <a:rPr lang="en-US" dirty="0"/>
              <a:t>, </a:t>
            </a:r>
            <a:r>
              <a:rPr lang="en-US" dirty="0" err="1"/>
              <a:t>na.rm</a:t>
            </a:r>
            <a:r>
              <a:rPr lang="en-US" dirty="0"/>
              <a:t>=TRUE) </a:t>
            </a:r>
          </a:p>
          <a:p>
            <a:endParaRPr lang="en-US" dirty="0"/>
          </a:p>
        </p:txBody>
      </p:sp>
    </p:spTree>
    <p:extLst>
      <p:ext uri="{BB962C8B-B14F-4D97-AF65-F5344CB8AC3E}">
        <p14:creationId xmlns:p14="http://schemas.microsoft.com/office/powerpoint/2010/main" val="21288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Tests of Normality</a:t>
            </a:r>
            <a:endParaRPr lang="en-US" dirty="0"/>
          </a:p>
        </p:txBody>
      </p:sp>
      <p:sp>
        <p:nvSpPr>
          <p:cNvPr id="3" name="Content Placeholder 2"/>
          <p:cNvSpPr txBox="1">
            <a:spLocks/>
          </p:cNvSpPr>
          <p:nvPr/>
        </p:nvSpPr>
        <p:spPr>
          <a:xfrm>
            <a:off x="457200" y="1092941"/>
            <a:ext cx="8229600" cy="544134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Caveat regarding hypothesis tests to assess normality</a:t>
            </a:r>
          </a:p>
          <a:p>
            <a:pPr lvl="1"/>
            <a:r>
              <a:rPr lang="en-US" dirty="0"/>
              <a:t>They can be biased</a:t>
            </a:r>
          </a:p>
          <a:p>
            <a:pPr lvl="1"/>
            <a:r>
              <a:rPr lang="en-US" dirty="0"/>
              <a:t>In large samples they can be significant even for relatively small deviations from normality</a:t>
            </a:r>
          </a:p>
          <a:p>
            <a:pPr lvl="2"/>
            <a:r>
              <a:rPr lang="en-US" b="1" dirty="0">
                <a:solidFill>
                  <a:srgbClr val="C00000"/>
                </a:solidFill>
              </a:rPr>
              <a:t>False positive</a:t>
            </a:r>
          </a:p>
          <a:p>
            <a:pPr lvl="1"/>
            <a:r>
              <a:rPr lang="en-US" dirty="0"/>
              <a:t>In small samples they can be non-significant for large deviations from normality due to low statistical power</a:t>
            </a:r>
          </a:p>
          <a:p>
            <a:pPr lvl="2"/>
            <a:r>
              <a:rPr lang="en-US" b="1" dirty="0">
                <a:solidFill>
                  <a:srgbClr val="C00000"/>
                </a:solidFill>
              </a:rPr>
              <a:t>False negative</a:t>
            </a:r>
          </a:p>
          <a:p>
            <a:r>
              <a:rPr lang="en-US" b="1" dirty="0"/>
              <a:t>Trust graphical methods of assessing normality more than hypothesis tests</a:t>
            </a:r>
          </a:p>
          <a:p>
            <a:pPr lvl="1"/>
            <a:endParaRPr lang="en-US" b="1" dirty="0">
              <a:solidFill>
                <a:srgbClr val="C00000"/>
              </a:solidFill>
            </a:endParaRPr>
          </a:p>
        </p:txBody>
      </p:sp>
    </p:spTree>
    <p:extLst>
      <p:ext uri="{BB962C8B-B14F-4D97-AF65-F5344CB8AC3E}">
        <p14:creationId xmlns:p14="http://schemas.microsoft.com/office/powerpoint/2010/main" val="348346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Air Quality Data</a:t>
            </a:r>
          </a:p>
        </p:txBody>
      </p:sp>
      <p:sp>
        <p:nvSpPr>
          <p:cNvPr id="4" name="Content Placeholder 2"/>
          <p:cNvSpPr txBox="1">
            <a:spLocks/>
          </p:cNvSpPr>
          <p:nvPr/>
        </p:nvSpPr>
        <p:spPr>
          <a:xfrm>
            <a:off x="543827" y="1232033"/>
            <a:ext cx="8229600" cy="405146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Evaluate whether the following distributions are normal, using histograms, QQ plots, the Shapiro-Wilk test and skewness/kurtosis:</a:t>
            </a:r>
          </a:p>
          <a:p>
            <a:pPr lvl="1"/>
            <a:r>
              <a:rPr lang="en-US" dirty="0"/>
              <a:t>Ozone (ppb)</a:t>
            </a:r>
          </a:p>
          <a:p>
            <a:pPr lvl="1"/>
            <a:r>
              <a:rPr lang="en-US" dirty="0"/>
              <a:t>Solar radiation (</a:t>
            </a:r>
            <a:r>
              <a:rPr lang="en-US" dirty="0" err="1"/>
              <a:t>langleys</a:t>
            </a:r>
            <a:r>
              <a:rPr lang="en-US" dirty="0"/>
              <a:t>)</a:t>
            </a:r>
          </a:p>
          <a:p>
            <a:pPr lvl="1"/>
            <a:r>
              <a:rPr lang="en-US" dirty="0"/>
              <a:t>Wind (mph)</a:t>
            </a:r>
          </a:p>
          <a:p>
            <a:pPr lvl="1"/>
            <a:r>
              <a:rPr lang="en-US" dirty="0"/>
              <a:t>Temperature (F)</a:t>
            </a:r>
          </a:p>
        </p:txBody>
      </p:sp>
    </p:spTree>
    <p:extLst>
      <p:ext uri="{BB962C8B-B14F-4D97-AF65-F5344CB8AC3E}">
        <p14:creationId xmlns:p14="http://schemas.microsoft.com/office/powerpoint/2010/main" val="1210030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70D2-D505-F744-AAD1-3DD18A936894}"/>
              </a:ext>
            </a:extLst>
          </p:cNvPr>
          <p:cNvSpPr>
            <a:spLocks noGrp="1"/>
          </p:cNvSpPr>
          <p:nvPr>
            <p:ph type="title"/>
          </p:nvPr>
        </p:nvSpPr>
        <p:spPr/>
        <p:txBody>
          <a:bodyPr/>
          <a:lstStyle/>
          <a:p>
            <a:r>
              <a:rPr lang="en-US" dirty="0"/>
              <a:t>Ozone</a:t>
            </a:r>
          </a:p>
        </p:txBody>
      </p:sp>
      <p:sp>
        <p:nvSpPr>
          <p:cNvPr id="3" name="Content Placeholder 2">
            <a:extLst>
              <a:ext uri="{FF2B5EF4-FFF2-40B4-BE49-F238E27FC236}">
                <a16:creationId xmlns:a16="http://schemas.microsoft.com/office/drawing/2014/main" id="{9ECECD70-6057-9548-AEF2-246A7B43D4A3}"/>
              </a:ext>
            </a:extLst>
          </p:cNvPr>
          <p:cNvSpPr>
            <a:spLocks noGrp="1"/>
          </p:cNvSpPr>
          <p:nvPr>
            <p:ph idx="1"/>
          </p:nvPr>
        </p:nvSpPr>
        <p:spPr>
          <a:xfrm>
            <a:off x="617955" y="5216492"/>
            <a:ext cx="7313262" cy="1297004"/>
          </a:xfrm>
        </p:spPr>
        <p:txBody>
          <a:bodyPr>
            <a:normAutofit fontScale="92500" lnSpcReduction="20000"/>
          </a:bodyPr>
          <a:lstStyle/>
          <a:p>
            <a:r>
              <a:rPr lang="en-US" dirty="0"/>
              <a:t>Right skewed</a:t>
            </a:r>
          </a:p>
          <a:p>
            <a:pPr lvl="1"/>
            <a:r>
              <a:rPr lang="en-US" dirty="0"/>
              <a:t>Skewness=1.21, kurtosis=1.11</a:t>
            </a:r>
          </a:p>
          <a:p>
            <a:pPr lvl="1"/>
            <a:r>
              <a:rPr lang="en-US" dirty="0" err="1"/>
              <a:t>Shaprio</a:t>
            </a:r>
            <a:r>
              <a:rPr lang="en-US" dirty="0"/>
              <a:t> test p&lt;0.0001</a:t>
            </a:r>
          </a:p>
          <a:p>
            <a:endParaRPr lang="en-US" dirty="0"/>
          </a:p>
        </p:txBody>
      </p:sp>
      <p:pic>
        <p:nvPicPr>
          <p:cNvPr id="4" name="Picture 3">
            <a:extLst>
              <a:ext uri="{FF2B5EF4-FFF2-40B4-BE49-F238E27FC236}">
                <a16:creationId xmlns:a16="http://schemas.microsoft.com/office/drawing/2014/main" id="{6368B46B-ED9B-664C-BAA5-1CF2954D2709}"/>
              </a:ext>
            </a:extLst>
          </p:cNvPr>
          <p:cNvPicPr>
            <a:picLocks noChangeAspect="1"/>
          </p:cNvPicPr>
          <p:nvPr/>
        </p:nvPicPr>
        <p:blipFill>
          <a:blip r:embed="rId2"/>
          <a:stretch>
            <a:fillRect/>
          </a:stretch>
        </p:blipFill>
        <p:spPr>
          <a:xfrm>
            <a:off x="617955" y="1417638"/>
            <a:ext cx="2806700" cy="3581400"/>
          </a:xfrm>
          <a:prstGeom prst="rect">
            <a:avLst/>
          </a:prstGeom>
        </p:spPr>
      </p:pic>
      <p:pic>
        <p:nvPicPr>
          <p:cNvPr id="5" name="Picture 4">
            <a:extLst>
              <a:ext uri="{FF2B5EF4-FFF2-40B4-BE49-F238E27FC236}">
                <a16:creationId xmlns:a16="http://schemas.microsoft.com/office/drawing/2014/main" id="{C7C103F6-396B-6547-900A-085C6AED9912}"/>
              </a:ext>
            </a:extLst>
          </p:cNvPr>
          <p:cNvPicPr>
            <a:picLocks noChangeAspect="1"/>
          </p:cNvPicPr>
          <p:nvPr/>
        </p:nvPicPr>
        <p:blipFill>
          <a:blip r:embed="rId3"/>
          <a:stretch>
            <a:fillRect/>
          </a:stretch>
        </p:blipFill>
        <p:spPr>
          <a:xfrm>
            <a:off x="4572000" y="1203677"/>
            <a:ext cx="2806700" cy="3581400"/>
          </a:xfrm>
          <a:prstGeom prst="rect">
            <a:avLst/>
          </a:prstGeom>
        </p:spPr>
      </p:pic>
    </p:spTree>
    <p:extLst>
      <p:ext uri="{BB962C8B-B14F-4D97-AF65-F5344CB8AC3E}">
        <p14:creationId xmlns:p14="http://schemas.microsoft.com/office/powerpoint/2010/main" val="1588807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F8DF-4E91-8245-BA2C-13459EC3E07F}"/>
              </a:ext>
            </a:extLst>
          </p:cNvPr>
          <p:cNvSpPr>
            <a:spLocks noGrp="1"/>
          </p:cNvSpPr>
          <p:nvPr>
            <p:ph type="title"/>
          </p:nvPr>
        </p:nvSpPr>
        <p:spPr/>
        <p:txBody>
          <a:bodyPr/>
          <a:lstStyle/>
          <a:p>
            <a:r>
              <a:rPr lang="en-US" dirty="0"/>
              <a:t>Solar Radiation</a:t>
            </a:r>
          </a:p>
        </p:txBody>
      </p:sp>
      <p:sp>
        <p:nvSpPr>
          <p:cNvPr id="3" name="Content Placeholder 2">
            <a:extLst>
              <a:ext uri="{FF2B5EF4-FFF2-40B4-BE49-F238E27FC236}">
                <a16:creationId xmlns:a16="http://schemas.microsoft.com/office/drawing/2014/main" id="{8CA8BE34-C87C-D944-9130-135E7CE83008}"/>
              </a:ext>
            </a:extLst>
          </p:cNvPr>
          <p:cNvSpPr>
            <a:spLocks noGrp="1"/>
          </p:cNvSpPr>
          <p:nvPr>
            <p:ph idx="1"/>
          </p:nvPr>
        </p:nvSpPr>
        <p:spPr>
          <a:xfrm>
            <a:off x="457200" y="5219700"/>
            <a:ext cx="8229600" cy="1171475"/>
          </a:xfrm>
        </p:spPr>
        <p:txBody>
          <a:bodyPr>
            <a:normAutofit fontScale="85000" lnSpcReduction="20000"/>
          </a:bodyPr>
          <a:lstStyle/>
          <a:p>
            <a:r>
              <a:rPr lang="en-US" dirty="0"/>
              <a:t>Left skewed, flat</a:t>
            </a:r>
          </a:p>
          <a:p>
            <a:pPr lvl="1"/>
            <a:r>
              <a:rPr lang="en-US" dirty="0"/>
              <a:t>Skewness=-0.42, kurtosis=-1.00</a:t>
            </a:r>
          </a:p>
          <a:p>
            <a:pPr lvl="1"/>
            <a:r>
              <a:rPr lang="en-US" dirty="0"/>
              <a:t>Shapiro test p&lt;0.0001</a:t>
            </a:r>
          </a:p>
        </p:txBody>
      </p:sp>
      <p:pic>
        <p:nvPicPr>
          <p:cNvPr id="4" name="Picture 3">
            <a:extLst>
              <a:ext uri="{FF2B5EF4-FFF2-40B4-BE49-F238E27FC236}">
                <a16:creationId xmlns:a16="http://schemas.microsoft.com/office/drawing/2014/main" id="{431ED2B0-880B-4045-8894-95F0CECB91EB}"/>
              </a:ext>
            </a:extLst>
          </p:cNvPr>
          <p:cNvPicPr>
            <a:picLocks noChangeAspect="1"/>
          </p:cNvPicPr>
          <p:nvPr/>
        </p:nvPicPr>
        <p:blipFill>
          <a:blip r:embed="rId2"/>
          <a:stretch>
            <a:fillRect/>
          </a:stretch>
        </p:blipFill>
        <p:spPr>
          <a:xfrm>
            <a:off x="897087" y="1417638"/>
            <a:ext cx="2806700" cy="3581400"/>
          </a:xfrm>
          <a:prstGeom prst="rect">
            <a:avLst/>
          </a:prstGeom>
        </p:spPr>
      </p:pic>
      <p:pic>
        <p:nvPicPr>
          <p:cNvPr id="5" name="Picture 4">
            <a:extLst>
              <a:ext uri="{FF2B5EF4-FFF2-40B4-BE49-F238E27FC236}">
                <a16:creationId xmlns:a16="http://schemas.microsoft.com/office/drawing/2014/main" id="{D1DC245A-8D34-1748-8FB7-55E54C8EBD9F}"/>
              </a:ext>
            </a:extLst>
          </p:cNvPr>
          <p:cNvPicPr>
            <a:picLocks noChangeAspect="1"/>
          </p:cNvPicPr>
          <p:nvPr/>
        </p:nvPicPr>
        <p:blipFill>
          <a:blip r:embed="rId3"/>
          <a:stretch>
            <a:fillRect/>
          </a:stretch>
        </p:blipFill>
        <p:spPr>
          <a:xfrm>
            <a:off x="4951395" y="1417638"/>
            <a:ext cx="2806700" cy="3581400"/>
          </a:xfrm>
          <a:prstGeom prst="rect">
            <a:avLst/>
          </a:prstGeom>
        </p:spPr>
      </p:pic>
    </p:spTree>
    <p:extLst>
      <p:ext uri="{BB962C8B-B14F-4D97-AF65-F5344CB8AC3E}">
        <p14:creationId xmlns:p14="http://schemas.microsoft.com/office/powerpoint/2010/main" val="4144029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Missing Data</a:t>
            </a:r>
          </a:p>
        </p:txBody>
      </p:sp>
      <p:sp>
        <p:nvSpPr>
          <p:cNvPr id="3" name="Content Placeholder 2"/>
          <p:cNvSpPr>
            <a:spLocks noGrp="1"/>
          </p:cNvSpPr>
          <p:nvPr>
            <p:ph idx="1"/>
          </p:nvPr>
        </p:nvSpPr>
        <p:spPr/>
        <p:txBody>
          <a:bodyPr/>
          <a:lstStyle/>
          <a:p>
            <a:r>
              <a:rPr lang="en-US" dirty="0"/>
              <a:t>Missing by design</a:t>
            </a:r>
          </a:p>
          <a:p>
            <a:pPr lvl="1"/>
            <a:r>
              <a:rPr lang="en-US" dirty="0"/>
              <a:t>Sometimes data that are expensive or difficult to obtain are collected only for a subsample</a:t>
            </a:r>
          </a:p>
          <a:p>
            <a:r>
              <a:rPr lang="en-US" dirty="0"/>
              <a:t>Participants drop out before study is finished or miss study visits when data is collected</a:t>
            </a:r>
          </a:p>
          <a:p>
            <a:r>
              <a:rPr lang="en-US" dirty="0"/>
              <a:t>Incomplete assessments, equipment failures, lost data, patients not providing consent for specimen collection, </a:t>
            </a:r>
            <a:r>
              <a:rPr lang="en-US" dirty="0" err="1"/>
              <a:t>etc</a:t>
            </a:r>
            <a:r>
              <a:rPr lang="en-US" dirty="0"/>
              <a:t>….</a:t>
            </a:r>
          </a:p>
        </p:txBody>
      </p:sp>
    </p:spTree>
    <p:extLst>
      <p:ext uri="{BB962C8B-B14F-4D97-AF65-F5344CB8AC3E}">
        <p14:creationId xmlns:p14="http://schemas.microsoft.com/office/powerpoint/2010/main" val="525964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1AF0-E77C-654C-B813-F0F505B753CA}"/>
              </a:ext>
            </a:extLst>
          </p:cNvPr>
          <p:cNvSpPr>
            <a:spLocks noGrp="1"/>
          </p:cNvSpPr>
          <p:nvPr>
            <p:ph type="title"/>
          </p:nvPr>
        </p:nvSpPr>
        <p:spPr/>
        <p:txBody>
          <a:bodyPr/>
          <a:lstStyle/>
          <a:p>
            <a:r>
              <a:rPr lang="en-US" dirty="0"/>
              <a:t>Wind</a:t>
            </a:r>
          </a:p>
        </p:txBody>
      </p:sp>
      <p:sp>
        <p:nvSpPr>
          <p:cNvPr id="3" name="Content Placeholder 2">
            <a:extLst>
              <a:ext uri="{FF2B5EF4-FFF2-40B4-BE49-F238E27FC236}">
                <a16:creationId xmlns:a16="http://schemas.microsoft.com/office/drawing/2014/main" id="{7CC959D3-221A-7A4B-A579-784122B5AF31}"/>
              </a:ext>
            </a:extLst>
          </p:cNvPr>
          <p:cNvSpPr>
            <a:spLocks noGrp="1"/>
          </p:cNvSpPr>
          <p:nvPr>
            <p:ph idx="1"/>
          </p:nvPr>
        </p:nvSpPr>
        <p:spPr>
          <a:xfrm>
            <a:off x="197318" y="5440362"/>
            <a:ext cx="8229600" cy="1104817"/>
          </a:xfrm>
        </p:spPr>
        <p:txBody>
          <a:bodyPr>
            <a:normAutofit fontScale="77500" lnSpcReduction="20000"/>
          </a:bodyPr>
          <a:lstStyle/>
          <a:p>
            <a:r>
              <a:rPr lang="en-US" dirty="0"/>
              <a:t>Fairly symmetric and normal</a:t>
            </a:r>
          </a:p>
          <a:p>
            <a:pPr lvl="1"/>
            <a:r>
              <a:rPr lang="en-US" dirty="0"/>
              <a:t>Skewness=-0.37, kurtosis=-0.46</a:t>
            </a:r>
          </a:p>
          <a:p>
            <a:pPr lvl="1"/>
            <a:r>
              <a:rPr lang="en-US" dirty="0"/>
              <a:t>Shapiro test p=0.12</a:t>
            </a:r>
          </a:p>
        </p:txBody>
      </p:sp>
      <p:pic>
        <p:nvPicPr>
          <p:cNvPr id="4" name="Picture 3">
            <a:extLst>
              <a:ext uri="{FF2B5EF4-FFF2-40B4-BE49-F238E27FC236}">
                <a16:creationId xmlns:a16="http://schemas.microsoft.com/office/drawing/2014/main" id="{A0DA5E75-E1BC-C343-AB0C-A018C04C76A8}"/>
              </a:ext>
            </a:extLst>
          </p:cNvPr>
          <p:cNvPicPr>
            <a:picLocks noChangeAspect="1"/>
          </p:cNvPicPr>
          <p:nvPr/>
        </p:nvPicPr>
        <p:blipFill>
          <a:blip r:embed="rId2"/>
          <a:stretch>
            <a:fillRect/>
          </a:stretch>
        </p:blipFill>
        <p:spPr>
          <a:xfrm>
            <a:off x="906713" y="1628674"/>
            <a:ext cx="2806700" cy="3581400"/>
          </a:xfrm>
          <a:prstGeom prst="rect">
            <a:avLst/>
          </a:prstGeom>
        </p:spPr>
      </p:pic>
      <p:pic>
        <p:nvPicPr>
          <p:cNvPr id="5" name="Picture 4">
            <a:extLst>
              <a:ext uri="{FF2B5EF4-FFF2-40B4-BE49-F238E27FC236}">
                <a16:creationId xmlns:a16="http://schemas.microsoft.com/office/drawing/2014/main" id="{22FB19BB-829D-EC4F-B290-2DA7F72D7276}"/>
              </a:ext>
            </a:extLst>
          </p:cNvPr>
          <p:cNvPicPr>
            <a:picLocks noChangeAspect="1"/>
          </p:cNvPicPr>
          <p:nvPr/>
        </p:nvPicPr>
        <p:blipFill>
          <a:blip r:embed="rId3"/>
          <a:stretch>
            <a:fillRect/>
          </a:stretch>
        </p:blipFill>
        <p:spPr>
          <a:xfrm>
            <a:off x="4572000" y="1628674"/>
            <a:ext cx="2806700" cy="3581400"/>
          </a:xfrm>
          <a:prstGeom prst="rect">
            <a:avLst/>
          </a:prstGeom>
        </p:spPr>
      </p:pic>
    </p:spTree>
    <p:extLst>
      <p:ext uri="{BB962C8B-B14F-4D97-AF65-F5344CB8AC3E}">
        <p14:creationId xmlns:p14="http://schemas.microsoft.com/office/powerpoint/2010/main" val="307850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7C69-DF51-BE41-98AE-2A25B7CAB1F0}"/>
              </a:ext>
            </a:extLst>
          </p:cNvPr>
          <p:cNvSpPr>
            <a:spLocks noGrp="1"/>
          </p:cNvSpPr>
          <p:nvPr>
            <p:ph type="title"/>
          </p:nvPr>
        </p:nvSpPr>
        <p:spPr/>
        <p:txBody>
          <a:bodyPr/>
          <a:lstStyle/>
          <a:p>
            <a:r>
              <a:rPr lang="en-US" dirty="0"/>
              <a:t>Temperature</a:t>
            </a:r>
          </a:p>
        </p:txBody>
      </p:sp>
      <p:sp>
        <p:nvSpPr>
          <p:cNvPr id="3" name="Content Placeholder 2">
            <a:extLst>
              <a:ext uri="{FF2B5EF4-FFF2-40B4-BE49-F238E27FC236}">
                <a16:creationId xmlns:a16="http://schemas.microsoft.com/office/drawing/2014/main" id="{06C8CEAD-ADAE-F449-BB7C-FA3AF7BA59FD}"/>
              </a:ext>
            </a:extLst>
          </p:cNvPr>
          <p:cNvSpPr>
            <a:spLocks noGrp="1"/>
          </p:cNvSpPr>
          <p:nvPr>
            <p:ph idx="1"/>
          </p:nvPr>
        </p:nvSpPr>
        <p:spPr>
          <a:xfrm>
            <a:off x="264694" y="5296703"/>
            <a:ext cx="8229600" cy="1229226"/>
          </a:xfrm>
        </p:spPr>
        <p:txBody>
          <a:bodyPr>
            <a:normAutofit fontScale="85000" lnSpcReduction="20000"/>
          </a:bodyPr>
          <a:lstStyle/>
          <a:p>
            <a:r>
              <a:rPr lang="en-US" dirty="0"/>
              <a:t>Fairly symmetric</a:t>
            </a:r>
          </a:p>
          <a:p>
            <a:pPr lvl="1"/>
            <a:r>
              <a:rPr lang="en-US" dirty="0"/>
              <a:t>Skewness=0.34, kurtosis=0.03</a:t>
            </a:r>
          </a:p>
          <a:p>
            <a:pPr lvl="1"/>
            <a:r>
              <a:rPr lang="en-US" dirty="0"/>
              <a:t>Shapiro test p=0.009</a:t>
            </a:r>
          </a:p>
        </p:txBody>
      </p:sp>
      <p:pic>
        <p:nvPicPr>
          <p:cNvPr id="4" name="Picture 3">
            <a:extLst>
              <a:ext uri="{FF2B5EF4-FFF2-40B4-BE49-F238E27FC236}">
                <a16:creationId xmlns:a16="http://schemas.microsoft.com/office/drawing/2014/main" id="{29F0FFCB-4ACD-A640-9716-2825D7861406}"/>
              </a:ext>
            </a:extLst>
          </p:cNvPr>
          <p:cNvPicPr>
            <a:picLocks noChangeAspect="1"/>
          </p:cNvPicPr>
          <p:nvPr/>
        </p:nvPicPr>
        <p:blipFill>
          <a:blip r:embed="rId2"/>
          <a:stretch>
            <a:fillRect/>
          </a:stretch>
        </p:blipFill>
        <p:spPr>
          <a:xfrm>
            <a:off x="560203" y="1561298"/>
            <a:ext cx="2806700" cy="3581400"/>
          </a:xfrm>
          <a:prstGeom prst="rect">
            <a:avLst/>
          </a:prstGeom>
        </p:spPr>
      </p:pic>
      <p:pic>
        <p:nvPicPr>
          <p:cNvPr id="5" name="Picture 4">
            <a:extLst>
              <a:ext uri="{FF2B5EF4-FFF2-40B4-BE49-F238E27FC236}">
                <a16:creationId xmlns:a16="http://schemas.microsoft.com/office/drawing/2014/main" id="{AB95D5F2-8575-724E-8745-279918FD59CA}"/>
              </a:ext>
            </a:extLst>
          </p:cNvPr>
          <p:cNvPicPr>
            <a:picLocks noChangeAspect="1"/>
          </p:cNvPicPr>
          <p:nvPr/>
        </p:nvPicPr>
        <p:blipFill>
          <a:blip r:embed="rId3"/>
          <a:stretch>
            <a:fillRect/>
          </a:stretch>
        </p:blipFill>
        <p:spPr>
          <a:xfrm>
            <a:off x="4488164" y="1571643"/>
            <a:ext cx="2806700" cy="3581400"/>
          </a:xfrm>
          <a:prstGeom prst="rect">
            <a:avLst/>
          </a:prstGeom>
        </p:spPr>
      </p:pic>
    </p:spTree>
    <p:extLst>
      <p:ext uri="{BB962C8B-B14F-4D97-AF65-F5344CB8AC3E}">
        <p14:creationId xmlns:p14="http://schemas.microsoft.com/office/powerpoint/2010/main" val="1944708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Data Transformations</a:t>
            </a:r>
            <a:endParaRPr lang="en-US" dirty="0"/>
          </a:p>
        </p:txBody>
      </p:sp>
      <p:sp>
        <p:nvSpPr>
          <p:cNvPr id="3" name="Content Placeholder 2"/>
          <p:cNvSpPr txBox="1">
            <a:spLocks/>
          </p:cNvSpPr>
          <p:nvPr/>
        </p:nvSpPr>
        <p:spPr>
          <a:xfrm>
            <a:off x="609600" y="1600200"/>
            <a:ext cx="7819697"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Skewed data can be transformed to be more symmetric by applying a function, such as the log or square root, to the data</a:t>
            </a:r>
            <a:endParaRPr lang="en-US" dirty="0"/>
          </a:p>
        </p:txBody>
      </p:sp>
    </p:spTree>
    <p:extLst>
      <p:ext uri="{BB962C8B-B14F-4D97-AF65-F5344CB8AC3E}">
        <p14:creationId xmlns:p14="http://schemas.microsoft.com/office/powerpoint/2010/main" val="390967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Tukey’s Ladder of Powers</a:t>
            </a:r>
            <a:endParaRPr lang="en-US" dirty="0"/>
          </a:p>
        </p:txBody>
      </p:sp>
      <p:graphicFrame>
        <p:nvGraphicFramePr>
          <p:cNvPr id="3" name="Content Placeholder 3"/>
          <p:cNvGraphicFramePr>
            <a:graphicFrameLocks/>
          </p:cNvGraphicFramePr>
          <p:nvPr>
            <p:extLst>
              <p:ext uri="{D42A27DB-BD31-4B8C-83A1-F6EECF244321}">
                <p14:modId xmlns:p14="http://schemas.microsoft.com/office/powerpoint/2010/main" val="1399789715"/>
              </p:ext>
            </p:extLst>
          </p:nvPr>
        </p:nvGraphicFramePr>
        <p:xfrm>
          <a:off x="1145627" y="1417638"/>
          <a:ext cx="7052442" cy="34137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20000"/>
                    </a:ext>
                  </a:extLst>
                </a:gridCol>
                <a:gridCol w="2350814">
                  <a:extLst>
                    <a:ext uri="{9D8B030D-6E8A-4147-A177-3AD203B41FA5}">
                      <a16:colId xmlns:a16="http://schemas.microsoft.com/office/drawing/2014/main" val="20001"/>
                    </a:ext>
                  </a:extLst>
                </a:gridCol>
                <a:gridCol w="2350814">
                  <a:extLst>
                    <a:ext uri="{9D8B030D-6E8A-4147-A177-3AD203B41FA5}">
                      <a16:colId xmlns:a16="http://schemas.microsoft.com/office/drawing/2014/main" val="20002"/>
                    </a:ext>
                  </a:extLst>
                </a:gridCol>
              </a:tblGrid>
              <a:tr h="370840">
                <a:tc>
                  <a:txBody>
                    <a:bodyPr/>
                    <a:lstStyle/>
                    <a:p>
                      <a:r>
                        <a:rPr lang="en-US" sz="2200" dirty="0"/>
                        <a:t>Power</a:t>
                      </a:r>
                    </a:p>
                  </a:txBody>
                  <a:tcPr/>
                </a:tc>
                <a:tc>
                  <a:txBody>
                    <a:bodyPr/>
                    <a:lstStyle/>
                    <a:p>
                      <a:r>
                        <a:rPr lang="en-US" sz="2200" dirty="0"/>
                        <a:t>Transformation</a:t>
                      </a:r>
                    </a:p>
                  </a:txBody>
                  <a:tcPr/>
                </a:tc>
                <a:tc>
                  <a:txBody>
                    <a:bodyPr/>
                    <a:lstStyle/>
                    <a:p>
                      <a:r>
                        <a:rPr lang="en-US" sz="2200" dirty="0"/>
                        <a:t>Name</a:t>
                      </a:r>
                    </a:p>
                  </a:txBody>
                  <a:tcPr/>
                </a:tc>
                <a:extLst>
                  <a:ext uri="{0D108BD9-81ED-4DB2-BD59-A6C34878D82A}">
                    <a16:rowId xmlns:a16="http://schemas.microsoft.com/office/drawing/2014/main" val="10000"/>
                  </a:ext>
                </a:extLst>
              </a:tr>
              <a:tr h="370840">
                <a:tc>
                  <a:txBody>
                    <a:bodyPr/>
                    <a:lstStyle/>
                    <a:p>
                      <a:r>
                        <a:rPr lang="en-US" sz="2200" dirty="0"/>
                        <a:t>2</a:t>
                      </a:r>
                    </a:p>
                  </a:txBody>
                  <a:tcPr/>
                </a:tc>
                <a:tc>
                  <a:txBody>
                    <a:bodyPr/>
                    <a:lstStyle/>
                    <a:p>
                      <a:r>
                        <a:rPr lang="en-US" sz="2200" dirty="0"/>
                        <a:t>Y</a:t>
                      </a:r>
                      <a:r>
                        <a:rPr lang="en-US" sz="2200" baseline="30000" dirty="0"/>
                        <a:t>2</a:t>
                      </a:r>
                    </a:p>
                  </a:txBody>
                  <a:tcPr/>
                </a:tc>
                <a:tc>
                  <a:txBody>
                    <a:bodyPr/>
                    <a:lstStyle/>
                    <a:p>
                      <a:r>
                        <a:rPr lang="en-US" sz="2200" dirty="0"/>
                        <a:t>Square</a:t>
                      </a:r>
                    </a:p>
                  </a:txBody>
                  <a:tcPr/>
                </a:tc>
                <a:extLst>
                  <a:ext uri="{0D108BD9-81ED-4DB2-BD59-A6C34878D82A}">
                    <a16:rowId xmlns:a16="http://schemas.microsoft.com/office/drawing/2014/main" val="10001"/>
                  </a:ext>
                </a:extLst>
              </a:tr>
              <a:tr h="370840">
                <a:tc>
                  <a:txBody>
                    <a:bodyPr/>
                    <a:lstStyle/>
                    <a:p>
                      <a:r>
                        <a:rPr lang="en-US" sz="2200" dirty="0"/>
                        <a:t>1</a:t>
                      </a:r>
                    </a:p>
                  </a:txBody>
                  <a:tcPr/>
                </a:tc>
                <a:tc>
                  <a:txBody>
                    <a:bodyPr/>
                    <a:lstStyle/>
                    <a:p>
                      <a:r>
                        <a:rPr lang="en-US" sz="2200" dirty="0"/>
                        <a:t>Y (Nothing)</a:t>
                      </a:r>
                    </a:p>
                  </a:txBody>
                  <a:tcPr/>
                </a:tc>
                <a:tc>
                  <a:txBody>
                    <a:bodyPr/>
                    <a:lstStyle/>
                    <a:p>
                      <a:r>
                        <a:rPr lang="en-US" sz="2200" dirty="0"/>
                        <a:t>Original data</a:t>
                      </a:r>
                    </a:p>
                  </a:txBody>
                  <a:tcPr/>
                </a:tc>
                <a:extLst>
                  <a:ext uri="{0D108BD9-81ED-4DB2-BD59-A6C34878D82A}">
                    <a16:rowId xmlns:a16="http://schemas.microsoft.com/office/drawing/2014/main" val="10002"/>
                  </a:ext>
                </a:extLst>
              </a:tr>
              <a:tr h="370840">
                <a:tc>
                  <a:txBody>
                    <a:bodyPr/>
                    <a:lstStyle/>
                    <a:p>
                      <a:r>
                        <a:rPr lang="en-US" sz="2200" dirty="0"/>
                        <a:t>½</a:t>
                      </a:r>
                    </a:p>
                  </a:txBody>
                  <a:tcPr/>
                </a:tc>
                <a:tc>
                  <a:txBody>
                    <a:bodyPr/>
                    <a:lstStyle/>
                    <a:p>
                      <a:r>
                        <a:rPr lang="en-US" sz="2200" dirty="0"/>
                        <a:t>√Y</a:t>
                      </a:r>
                    </a:p>
                  </a:txBody>
                  <a:tcPr/>
                </a:tc>
                <a:tc>
                  <a:txBody>
                    <a:bodyPr/>
                    <a:lstStyle/>
                    <a:p>
                      <a:r>
                        <a:rPr lang="en-US" sz="2200" dirty="0"/>
                        <a:t>Square root</a:t>
                      </a:r>
                    </a:p>
                  </a:txBody>
                  <a:tcPr/>
                </a:tc>
                <a:extLst>
                  <a:ext uri="{0D108BD9-81ED-4DB2-BD59-A6C34878D82A}">
                    <a16:rowId xmlns:a16="http://schemas.microsoft.com/office/drawing/2014/main" val="10003"/>
                  </a:ext>
                </a:extLst>
              </a:tr>
              <a:tr h="370840">
                <a:tc>
                  <a:txBody>
                    <a:bodyPr/>
                    <a:lstStyle/>
                    <a:p>
                      <a:r>
                        <a:rPr lang="en-US" sz="2200" dirty="0"/>
                        <a:t>0</a:t>
                      </a:r>
                    </a:p>
                  </a:txBody>
                  <a:tcPr/>
                </a:tc>
                <a:tc>
                  <a:txBody>
                    <a:bodyPr/>
                    <a:lstStyle/>
                    <a:p>
                      <a:r>
                        <a:rPr lang="en-US" sz="2200" dirty="0"/>
                        <a:t>log(Y) or log</a:t>
                      </a:r>
                      <a:r>
                        <a:rPr lang="en-US" sz="2200" baseline="-25000" dirty="0"/>
                        <a:t>10</a:t>
                      </a:r>
                      <a:r>
                        <a:rPr lang="en-US" sz="2200" dirty="0"/>
                        <a:t>(Y)</a:t>
                      </a:r>
                    </a:p>
                  </a:txBody>
                  <a:tcPr/>
                </a:tc>
                <a:tc>
                  <a:txBody>
                    <a:bodyPr/>
                    <a:lstStyle/>
                    <a:p>
                      <a:r>
                        <a:rPr lang="en-US" sz="2200" dirty="0"/>
                        <a:t>Logarithm</a:t>
                      </a:r>
                    </a:p>
                  </a:txBody>
                  <a:tcPr/>
                </a:tc>
                <a:extLst>
                  <a:ext uri="{0D108BD9-81ED-4DB2-BD59-A6C34878D82A}">
                    <a16:rowId xmlns:a16="http://schemas.microsoft.com/office/drawing/2014/main" val="10004"/>
                  </a:ext>
                </a:extLst>
              </a:tr>
              <a:tr h="370840">
                <a:tc>
                  <a:txBody>
                    <a:bodyPr/>
                    <a:lstStyle/>
                    <a:p>
                      <a:r>
                        <a:rPr lang="en-US" sz="2200" dirty="0"/>
                        <a:t>-1/2</a:t>
                      </a:r>
                    </a:p>
                  </a:txBody>
                  <a:tcPr/>
                </a:tc>
                <a:tc>
                  <a:txBody>
                    <a:bodyPr/>
                    <a:lstStyle/>
                    <a:p>
                      <a:r>
                        <a:rPr lang="en-US" sz="2200" dirty="0"/>
                        <a:t>-1/√Y</a:t>
                      </a:r>
                    </a:p>
                  </a:txBody>
                  <a:tcPr/>
                </a:tc>
                <a:tc>
                  <a:txBody>
                    <a:bodyPr/>
                    <a:lstStyle/>
                    <a:p>
                      <a:r>
                        <a:rPr lang="en-US" sz="2200" dirty="0"/>
                        <a:t>Reciprocal root</a:t>
                      </a:r>
                    </a:p>
                  </a:txBody>
                  <a:tcPr/>
                </a:tc>
                <a:extLst>
                  <a:ext uri="{0D108BD9-81ED-4DB2-BD59-A6C34878D82A}">
                    <a16:rowId xmlns:a16="http://schemas.microsoft.com/office/drawing/2014/main" val="10005"/>
                  </a:ext>
                </a:extLst>
              </a:tr>
              <a:tr h="370840">
                <a:tc>
                  <a:txBody>
                    <a:bodyPr/>
                    <a:lstStyle/>
                    <a:p>
                      <a:r>
                        <a:rPr lang="en-US" sz="2200" dirty="0"/>
                        <a:t>-1</a:t>
                      </a:r>
                    </a:p>
                  </a:txBody>
                  <a:tcPr/>
                </a:tc>
                <a:tc>
                  <a:txBody>
                    <a:bodyPr/>
                    <a:lstStyle/>
                    <a:p>
                      <a:r>
                        <a:rPr lang="en-US" sz="2200" dirty="0"/>
                        <a:t>-1/Y</a:t>
                      </a:r>
                    </a:p>
                  </a:txBody>
                  <a:tcPr/>
                </a:tc>
                <a:tc>
                  <a:txBody>
                    <a:bodyPr/>
                    <a:lstStyle/>
                    <a:p>
                      <a:r>
                        <a:rPr lang="en-US" sz="2200" dirty="0"/>
                        <a:t>Reciprocal</a:t>
                      </a:r>
                    </a:p>
                  </a:txBody>
                  <a:tcPr/>
                </a:tc>
                <a:extLst>
                  <a:ext uri="{0D108BD9-81ED-4DB2-BD59-A6C34878D82A}">
                    <a16:rowId xmlns:a16="http://schemas.microsoft.com/office/drawing/2014/main" val="10006"/>
                  </a:ext>
                </a:extLst>
              </a:tr>
              <a:tr h="370840">
                <a:tc>
                  <a:txBody>
                    <a:bodyPr/>
                    <a:lstStyle/>
                    <a:p>
                      <a:r>
                        <a:rPr lang="en-US" sz="2200" dirty="0"/>
                        <a:t>-2</a:t>
                      </a:r>
                    </a:p>
                  </a:txBody>
                  <a:tcPr/>
                </a:tc>
                <a:tc>
                  <a:txBody>
                    <a:bodyPr/>
                    <a:lstStyle/>
                    <a:p>
                      <a:r>
                        <a:rPr lang="en-US" sz="2200" dirty="0"/>
                        <a:t>-1/Y</a:t>
                      </a:r>
                      <a:r>
                        <a:rPr lang="en-US" sz="2200" baseline="30000" dirty="0"/>
                        <a:t>2</a:t>
                      </a:r>
                    </a:p>
                  </a:txBody>
                  <a:tcPr/>
                </a:tc>
                <a:tc>
                  <a:txBody>
                    <a:bodyPr/>
                    <a:lstStyle/>
                    <a:p>
                      <a:r>
                        <a:rPr lang="en-US" sz="2200" dirty="0"/>
                        <a:t>Reciprocal square</a:t>
                      </a: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1145626" y="5118538"/>
            <a:ext cx="7052443" cy="954107"/>
          </a:xfrm>
          <a:prstGeom prst="rect">
            <a:avLst/>
          </a:prstGeom>
          <a:noFill/>
        </p:spPr>
        <p:txBody>
          <a:bodyPr wrap="square" rtlCol="0">
            <a:spAutoFit/>
          </a:bodyPr>
          <a:lstStyle/>
          <a:p>
            <a:r>
              <a:rPr lang="en-US" sz="2800" b="1" dirty="0">
                <a:solidFill>
                  <a:srgbClr val="C00000"/>
                </a:solidFill>
              </a:rPr>
              <a:t>Go up the ladder to reduce left skewness</a:t>
            </a:r>
          </a:p>
          <a:p>
            <a:r>
              <a:rPr lang="en-US" sz="2800" b="1" dirty="0">
                <a:solidFill>
                  <a:srgbClr val="C00000"/>
                </a:solidFill>
              </a:rPr>
              <a:t>Go down the ladder to reduce right skewness</a:t>
            </a:r>
          </a:p>
        </p:txBody>
      </p:sp>
    </p:spTree>
    <p:extLst>
      <p:ext uri="{BB962C8B-B14F-4D97-AF65-F5344CB8AC3E}">
        <p14:creationId xmlns:p14="http://schemas.microsoft.com/office/powerpoint/2010/main" val="30792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Transformations in R</a:t>
            </a:r>
          </a:p>
        </p:txBody>
      </p:sp>
      <p:sp>
        <p:nvSpPr>
          <p:cNvPr id="3" name="Content Placeholder 2"/>
          <p:cNvSpPr>
            <a:spLocks noGrp="1"/>
          </p:cNvSpPr>
          <p:nvPr>
            <p:ph idx="1"/>
          </p:nvPr>
        </p:nvSpPr>
        <p:spPr>
          <a:xfrm>
            <a:off x="457200" y="1600200"/>
            <a:ext cx="8229600" cy="2779295"/>
          </a:xfrm>
        </p:spPr>
        <p:txBody>
          <a:bodyPr/>
          <a:lstStyle/>
          <a:p>
            <a:r>
              <a:rPr lang="en-US" dirty="0"/>
              <a:t>Calculating a new variable:</a:t>
            </a:r>
          </a:p>
          <a:p>
            <a:endParaRPr lang="en-US" dirty="0"/>
          </a:p>
          <a:p>
            <a:endParaRPr lang="en-US" dirty="0"/>
          </a:p>
          <a:p>
            <a:r>
              <a:rPr lang="en-US" dirty="0"/>
              <a:t>E.g. adding the new variable temperature</a:t>
            </a:r>
            <a:r>
              <a:rPr lang="en-US" baseline="30000" dirty="0"/>
              <a:t>2</a:t>
            </a:r>
          </a:p>
          <a:p>
            <a:endParaRPr lang="en-US" dirty="0"/>
          </a:p>
          <a:p>
            <a:endParaRPr lang="en-US" dirty="0"/>
          </a:p>
          <a:p>
            <a:endParaRPr lang="en-US" dirty="0"/>
          </a:p>
          <a:p>
            <a:endParaRPr lang="en-US" dirty="0"/>
          </a:p>
        </p:txBody>
      </p:sp>
      <p:sp>
        <p:nvSpPr>
          <p:cNvPr id="4" name="TextBox 3"/>
          <p:cNvSpPr txBox="1"/>
          <p:nvPr/>
        </p:nvSpPr>
        <p:spPr>
          <a:xfrm>
            <a:off x="837398" y="2466627"/>
            <a:ext cx="5986914" cy="523220"/>
          </a:xfrm>
          <a:prstGeom prst="rect">
            <a:avLst/>
          </a:prstGeom>
          <a:noFill/>
        </p:spPr>
        <p:txBody>
          <a:bodyPr wrap="square" rtlCol="0">
            <a:spAutoFit/>
          </a:bodyPr>
          <a:lstStyle/>
          <a:p>
            <a:r>
              <a:rPr lang="en-US" sz="2800" dirty="0" err="1"/>
              <a:t>newvariable</a:t>
            </a:r>
            <a:r>
              <a:rPr lang="en-US" sz="2800" dirty="0"/>
              <a:t> &lt;- function(</a:t>
            </a:r>
            <a:r>
              <a:rPr lang="en-US" sz="2800" dirty="0" err="1"/>
              <a:t>oldvariable</a:t>
            </a:r>
            <a:r>
              <a:rPr lang="en-US" sz="2800" dirty="0"/>
              <a:t>)</a:t>
            </a:r>
          </a:p>
        </p:txBody>
      </p:sp>
      <p:sp>
        <p:nvSpPr>
          <p:cNvPr id="5" name="TextBox 4"/>
          <p:cNvSpPr txBox="1"/>
          <p:nvPr/>
        </p:nvSpPr>
        <p:spPr>
          <a:xfrm>
            <a:off x="837398" y="4369870"/>
            <a:ext cx="8061157" cy="523220"/>
          </a:xfrm>
          <a:prstGeom prst="rect">
            <a:avLst/>
          </a:prstGeom>
          <a:noFill/>
        </p:spPr>
        <p:txBody>
          <a:bodyPr wrap="square" rtlCol="0">
            <a:spAutoFit/>
          </a:bodyPr>
          <a:lstStyle/>
          <a:p>
            <a:r>
              <a:rPr lang="en-US" sz="2800" dirty="0" err="1"/>
              <a:t>airquality$Tempsquared</a:t>
            </a:r>
            <a:r>
              <a:rPr lang="en-US" sz="2800" dirty="0"/>
              <a:t> &lt;- </a:t>
            </a:r>
            <a:r>
              <a:rPr lang="en-US" sz="2800" dirty="0" err="1"/>
              <a:t>airquality$Temp</a:t>
            </a:r>
            <a:r>
              <a:rPr lang="en-US" sz="2800" dirty="0"/>
              <a:t>**2</a:t>
            </a:r>
          </a:p>
        </p:txBody>
      </p:sp>
    </p:spTree>
    <p:extLst>
      <p:ext uri="{BB962C8B-B14F-4D97-AF65-F5344CB8AC3E}">
        <p14:creationId xmlns:p14="http://schemas.microsoft.com/office/powerpoint/2010/main" val="1952124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Transformations in R</a:t>
            </a:r>
          </a:p>
        </p:txBody>
      </p:sp>
      <p:sp>
        <p:nvSpPr>
          <p:cNvPr id="3" name="Content Placeholder 2"/>
          <p:cNvSpPr>
            <a:spLocks noGrp="1"/>
          </p:cNvSpPr>
          <p:nvPr>
            <p:ph idx="1"/>
          </p:nvPr>
        </p:nvSpPr>
        <p:spPr>
          <a:xfrm>
            <a:off x="640080" y="1648326"/>
            <a:ext cx="7522143" cy="4525963"/>
          </a:xfrm>
        </p:spPr>
        <p:txBody>
          <a:bodyPr/>
          <a:lstStyle/>
          <a:p>
            <a:r>
              <a:rPr lang="en-US" dirty="0"/>
              <a:t>Useful mathematical functions:</a:t>
            </a:r>
          </a:p>
          <a:p>
            <a:pPr lvl="1"/>
            <a:r>
              <a:rPr lang="en-US" b="1" dirty="0">
                <a:solidFill>
                  <a:srgbClr val="C00000"/>
                </a:solidFill>
              </a:rPr>
              <a:t>log()</a:t>
            </a:r>
            <a:r>
              <a:rPr lang="en-US" dirty="0"/>
              <a:t>		natural log (base e)</a:t>
            </a:r>
          </a:p>
          <a:p>
            <a:pPr lvl="1"/>
            <a:r>
              <a:rPr lang="en-US" b="1" dirty="0">
                <a:solidFill>
                  <a:srgbClr val="C00000"/>
                </a:solidFill>
              </a:rPr>
              <a:t>log10()</a:t>
            </a:r>
            <a:r>
              <a:rPr lang="en-US" dirty="0"/>
              <a:t>		log base 10</a:t>
            </a:r>
          </a:p>
          <a:p>
            <a:pPr lvl="1"/>
            <a:r>
              <a:rPr lang="en-US" b="1" dirty="0" err="1">
                <a:solidFill>
                  <a:srgbClr val="C00000"/>
                </a:solidFill>
              </a:rPr>
              <a:t>sqrt</a:t>
            </a:r>
            <a:r>
              <a:rPr lang="en-US" b="1" dirty="0">
                <a:solidFill>
                  <a:srgbClr val="C00000"/>
                </a:solidFill>
              </a:rPr>
              <a:t>()</a:t>
            </a:r>
            <a:r>
              <a:rPr lang="en-US" dirty="0"/>
              <a:t>		square root</a:t>
            </a:r>
          </a:p>
          <a:p>
            <a:pPr lvl="1"/>
            <a:r>
              <a:rPr lang="en-US" b="1" dirty="0">
                <a:solidFill>
                  <a:srgbClr val="C00000"/>
                </a:solidFill>
              </a:rPr>
              <a:t>abs()</a:t>
            </a:r>
            <a:r>
              <a:rPr lang="en-US" dirty="0"/>
              <a:t>		absolute value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09162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Caveats Regarding Transformations</a:t>
            </a:r>
            <a:endParaRPr lang="en-US" dirty="0"/>
          </a:p>
        </p:txBody>
      </p:sp>
      <p:sp>
        <p:nvSpPr>
          <p:cNvPr id="4" name="Content Placeholder 2"/>
          <p:cNvSpPr txBox="1">
            <a:spLocks/>
          </p:cNvSpPr>
          <p:nvPr/>
        </p:nvSpPr>
        <p:spPr>
          <a:xfrm>
            <a:off x="457200" y="1417638"/>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transformation must be applied the same way to all values in the dataset</a:t>
            </a:r>
          </a:p>
          <a:p>
            <a:pPr lvl="1"/>
            <a:r>
              <a:rPr lang="en-US" dirty="0"/>
              <a:t>So relative differences stay the same and comparisons within the sample remain valid</a:t>
            </a:r>
          </a:p>
          <a:p>
            <a:endParaRPr lang="en-US" dirty="0"/>
          </a:p>
          <a:p>
            <a:r>
              <a:rPr lang="en-US" dirty="0"/>
              <a:t>By transforming data you change the hypotheses being tested</a:t>
            </a:r>
          </a:p>
          <a:p>
            <a:pPr lvl="1"/>
            <a:r>
              <a:rPr lang="en-US" dirty="0"/>
              <a:t>When using a log transformation and comparing means, you change from comparing arithmetic means to comparing geometric means</a:t>
            </a:r>
          </a:p>
        </p:txBody>
      </p:sp>
    </p:spTree>
    <p:extLst>
      <p:ext uri="{BB962C8B-B14F-4D97-AF65-F5344CB8AC3E}">
        <p14:creationId xmlns:p14="http://schemas.microsoft.com/office/powerpoint/2010/main" val="871412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Note Regarding Zeroes/Negative Numbers</a:t>
            </a:r>
            <a:endParaRPr lang="en-US" dirty="0"/>
          </a:p>
        </p:txBody>
      </p:sp>
      <p:sp>
        <p:nvSpPr>
          <p:cNvPr id="3" name="Content Placeholder 2"/>
          <p:cNvSpPr txBox="1">
            <a:spLocks/>
          </p:cNvSpPr>
          <p:nvPr/>
        </p:nvSpPr>
        <p:spPr>
          <a:xfrm>
            <a:off x="457200" y="1600200"/>
            <a:ext cx="8229600" cy="476402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log and square root transformations do not work on zeroes or on negative numbers</a:t>
            </a:r>
          </a:p>
          <a:p>
            <a:r>
              <a:rPr lang="en-US" dirty="0"/>
              <a:t>If you want to use these transformations on data that contain zeroes and/or negative numbers, you add a constant </a:t>
            </a:r>
            <a:r>
              <a:rPr lang="en-US" i="1" dirty="0"/>
              <a:t>to all values of the data</a:t>
            </a:r>
          </a:p>
          <a:p>
            <a:pPr lvl="1"/>
            <a:r>
              <a:rPr lang="en-US" dirty="0"/>
              <a:t>The smallest constant to make all values &gt;0</a:t>
            </a:r>
          </a:p>
          <a:p>
            <a:pPr lvl="1"/>
            <a:r>
              <a:rPr lang="en-US" dirty="0"/>
              <a:t>Use caution when a high proportion of data are zeroes – this can bias the results</a:t>
            </a:r>
          </a:p>
        </p:txBody>
      </p:sp>
    </p:spTree>
    <p:extLst>
      <p:ext uri="{BB962C8B-B14F-4D97-AF65-F5344CB8AC3E}">
        <p14:creationId xmlns:p14="http://schemas.microsoft.com/office/powerpoint/2010/main" val="194861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p>
        </p:txBody>
      </p:sp>
      <p:sp>
        <p:nvSpPr>
          <p:cNvPr id="4" name="Content Placeholder 2"/>
          <p:cNvSpPr>
            <a:spLocks noGrp="1"/>
          </p:cNvSpPr>
          <p:nvPr>
            <p:ph idx="1"/>
          </p:nvPr>
        </p:nvSpPr>
        <p:spPr/>
        <p:txBody>
          <a:bodyPr/>
          <a:lstStyle/>
          <a:p>
            <a:r>
              <a:rPr lang="en-US" dirty="0"/>
              <a:t>Air quality data</a:t>
            </a:r>
          </a:p>
          <a:p>
            <a:r>
              <a:rPr lang="en-US" dirty="0"/>
              <a:t>Ozone is right-skewed</a:t>
            </a:r>
          </a:p>
          <a:p>
            <a:r>
              <a:rPr lang="en-US" dirty="0"/>
              <a:t>Choose two transformations that can reduce right-skewness</a:t>
            </a:r>
          </a:p>
          <a:p>
            <a:r>
              <a:rPr lang="en-US" dirty="0"/>
              <a:t>Create two new transformed variables</a:t>
            </a:r>
          </a:p>
          <a:p>
            <a:r>
              <a:rPr lang="en-US" dirty="0"/>
              <a:t>Evaluate the normality of these new variables</a:t>
            </a:r>
          </a:p>
        </p:txBody>
      </p:sp>
    </p:spTree>
    <p:extLst>
      <p:ext uri="{BB962C8B-B14F-4D97-AF65-F5344CB8AC3E}">
        <p14:creationId xmlns:p14="http://schemas.microsoft.com/office/powerpoint/2010/main" val="105816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1C93-93A2-7E4C-B988-9C5ED1BAF8D9}"/>
              </a:ext>
            </a:extLst>
          </p:cNvPr>
          <p:cNvSpPr>
            <a:spLocks noGrp="1"/>
          </p:cNvSpPr>
          <p:nvPr>
            <p:ph type="title"/>
          </p:nvPr>
        </p:nvSpPr>
        <p:spPr/>
        <p:txBody>
          <a:bodyPr/>
          <a:lstStyle/>
          <a:p>
            <a:r>
              <a:rPr lang="en-US" dirty="0"/>
              <a:t>Log Transformation</a:t>
            </a:r>
          </a:p>
        </p:txBody>
      </p:sp>
      <p:pic>
        <p:nvPicPr>
          <p:cNvPr id="4" name="Picture 3">
            <a:extLst>
              <a:ext uri="{FF2B5EF4-FFF2-40B4-BE49-F238E27FC236}">
                <a16:creationId xmlns:a16="http://schemas.microsoft.com/office/drawing/2014/main" id="{0CCCCBB7-04FB-DA40-BCC7-69FBECE08A52}"/>
              </a:ext>
            </a:extLst>
          </p:cNvPr>
          <p:cNvPicPr>
            <a:picLocks noChangeAspect="1"/>
          </p:cNvPicPr>
          <p:nvPr/>
        </p:nvPicPr>
        <p:blipFill>
          <a:blip r:embed="rId2"/>
          <a:stretch>
            <a:fillRect/>
          </a:stretch>
        </p:blipFill>
        <p:spPr>
          <a:xfrm>
            <a:off x="906713" y="1417638"/>
            <a:ext cx="2806700" cy="3581400"/>
          </a:xfrm>
          <a:prstGeom prst="rect">
            <a:avLst/>
          </a:prstGeom>
        </p:spPr>
      </p:pic>
      <p:pic>
        <p:nvPicPr>
          <p:cNvPr id="5" name="Picture 4">
            <a:extLst>
              <a:ext uri="{FF2B5EF4-FFF2-40B4-BE49-F238E27FC236}">
                <a16:creationId xmlns:a16="http://schemas.microsoft.com/office/drawing/2014/main" id="{F56691A2-AA63-A049-A36A-22BE0A07ACBD}"/>
              </a:ext>
            </a:extLst>
          </p:cNvPr>
          <p:cNvPicPr>
            <a:picLocks noChangeAspect="1"/>
          </p:cNvPicPr>
          <p:nvPr/>
        </p:nvPicPr>
        <p:blipFill>
          <a:blip r:embed="rId3"/>
          <a:stretch>
            <a:fillRect/>
          </a:stretch>
        </p:blipFill>
        <p:spPr>
          <a:xfrm>
            <a:off x="4455415" y="1417638"/>
            <a:ext cx="2806700" cy="3581400"/>
          </a:xfrm>
          <a:prstGeom prst="rect">
            <a:avLst/>
          </a:prstGeom>
        </p:spPr>
      </p:pic>
      <p:sp>
        <p:nvSpPr>
          <p:cNvPr id="6" name="TextBox 5">
            <a:extLst>
              <a:ext uri="{FF2B5EF4-FFF2-40B4-BE49-F238E27FC236}">
                <a16:creationId xmlns:a16="http://schemas.microsoft.com/office/drawing/2014/main" id="{32FCF268-A69C-1247-8F06-E9897E0B5E0F}"/>
              </a:ext>
            </a:extLst>
          </p:cNvPr>
          <p:cNvSpPr txBox="1"/>
          <p:nvPr/>
        </p:nvSpPr>
        <p:spPr>
          <a:xfrm>
            <a:off x="683394" y="5178392"/>
            <a:ext cx="7276699" cy="923330"/>
          </a:xfrm>
          <a:prstGeom prst="rect">
            <a:avLst/>
          </a:prstGeom>
          <a:noFill/>
        </p:spPr>
        <p:txBody>
          <a:bodyPr wrap="square" rtlCol="0">
            <a:spAutoFit/>
          </a:bodyPr>
          <a:lstStyle/>
          <a:p>
            <a:r>
              <a:rPr lang="en-US" dirty="0"/>
              <a:t>Skewness=-0.55, kurtosis=0.78, Shapiro test p=0.015</a:t>
            </a:r>
          </a:p>
          <a:p>
            <a:endParaRPr lang="en-US" dirty="0"/>
          </a:p>
          <a:p>
            <a:r>
              <a:rPr lang="en-US" b="1" i="1" dirty="0">
                <a:solidFill>
                  <a:schemeClr val="tx2"/>
                </a:solidFill>
              </a:rPr>
              <a:t>Over-corrected – now is left skewed</a:t>
            </a:r>
          </a:p>
        </p:txBody>
      </p:sp>
    </p:spTree>
    <p:extLst>
      <p:ext uri="{BB962C8B-B14F-4D97-AF65-F5344CB8AC3E}">
        <p14:creationId xmlns:p14="http://schemas.microsoft.com/office/powerpoint/2010/main" val="75404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Missing Data</a:t>
            </a:r>
          </a:p>
        </p:txBody>
      </p:sp>
      <p:sp>
        <p:nvSpPr>
          <p:cNvPr id="3" name="Content Placeholder 2"/>
          <p:cNvSpPr>
            <a:spLocks noGrp="1"/>
          </p:cNvSpPr>
          <p:nvPr>
            <p:ph idx="1"/>
          </p:nvPr>
        </p:nvSpPr>
        <p:spPr/>
        <p:txBody>
          <a:bodyPr/>
          <a:lstStyle/>
          <a:p>
            <a:r>
              <a:rPr lang="en-US" dirty="0"/>
              <a:t>Missing data can make the sample different from the population from which it was drawn</a:t>
            </a:r>
          </a:p>
          <a:p>
            <a:endParaRPr lang="en-US" dirty="0"/>
          </a:p>
          <a:p>
            <a:r>
              <a:rPr lang="en-US" dirty="0"/>
              <a:t>A biased sample leads to biased results</a:t>
            </a:r>
          </a:p>
          <a:p>
            <a:endParaRPr lang="en-US" dirty="0"/>
          </a:p>
          <a:p>
            <a:r>
              <a:rPr lang="en-US" dirty="0"/>
              <a:t>Methods for handling missing data can introduce bias as well</a:t>
            </a:r>
          </a:p>
        </p:txBody>
      </p:sp>
    </p:spTree>
    <p:extLst>
      <p:ext uri="{BB962C8B-B14F-4D97-AF65-F5344CB8AC3E}">
        <p14:creationId xmlns:p14="http://schemas.microsoft.com/office/powerpoint/2010/main" val="1696577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D193-F420-D040-88C4-75BE7CB96D56}"/>
              </a:ext>
            </a:extLst>
          </p:cNvPr>
          <p:cNvSpPr>
            <a:spLocks noGrp="1"/>
          </p:cNvSpPr>
          <p:nvPr>
            <p:ph type="title"/>
          </p:nvPr>
        </p:nvSpPr>
        <p:spPr/>
        <p:txBody>
          <a:bodyPr/>
          <a:lstStyle/>
          <a:p>
            <a:r>
              <a:rPr lang="en-US" dirty="0"/>
              <a:t>Square Root Transformation</a:t>
            </a:r>
          </a:p>
        </p:txBody>
      </p:sp>
      <p:pic>
        <p:nvPicPr>
          <p:cNvPr id="4" name="Picture 3">
            <a:extLst>
              <a:ext uri="{FF2B5EF4-FFF2-40B4-BE49-F238E27FC236}">
                <a16:creationId xmlns:a16="http://schemas.microsoft.com/office/drawing/2014/main" id="{9A4F139F-C30B-A044-A40E-193D1F43DAC1}"/>
              </a:ext>
            </a:extLst>
          </p:cNvPr>
          <p:cNvPicPr>
            <a:picLocks noChangeAspect="1"/>
          </p:cNvPicPr>
          <p:nvPr/>
        </p:nvPicPr>
        <p:blipFill>
          <a:blip r:embed="rId2"/>
          <a:stretch>
            <a:fillRect/>
          </a:stretch>
        </p:blipFill>
        <p:spPr>
          <a:xfrm>
            <a:off x="457200" y="1339917"/>
            <a:ext cx="2806700" cy="3581400"/>
          </a:xfrm>
          <a:prstGeom prst="rect">
            <a:avLst/>
          </a:prstGeom>
        </p:spPr>
      </p:pic>
      <p:pic>
        <p:nvPicPr>
          <p:cNvPr id="5" name="Picture 4">
            <a:extLst>
              <a:ext uri="{FF2B5EF4-FFF2-40B4-BE49-F238E27FC236}">
                <a16:creationId xmlns:a16="http://schemas.microsoft.com/office/drawing/2014/main" id="{144C654C-8BFE-F243-AB45-C0B42E042E04}"/>
              </a:ext>
            </a:extLst>
          </p:cNvPr>
          <p:cNvPicPr>
            <a:picLocks noChangeAspect="1"/>
          </p:cNvPicPr>
          <p:nvPr/>
        </p:nvPicPr>
        <p:blipFill>
          <a:blip r:embed="rId3"/>
          <a:stretch>
            <a:fillRect/>
          </a:stretch>
        </p:blipFill>
        <p:spPr>
          <a:xfrm>
            <a:off x="4227185" y="1339917"/>
            <a:ext cx="2806700" cy="3581400"/>
          </a:xfrm>
          <a:prstGeom prst="rect">
            <a:avLst/>
          </a:prstGeom>
        </p:spPr>
      </p:pic>
      <p:sp>
        <p:nvSpPr>
          <p:cNvPr id="6" name="TextBox 5">
            <a:extLst>
              <a:ext uri="{FF2B5EF4-FFF2-40B4-BE49-F238E27FC236}">
                <a16:creationId xmlns:a16="http://schemas.microsoft.com/office/drawing/2014/main" id="{16DD06BF-CE04-2648-BFC2-EAC87EA5565F}"/>
              </a:ext>
            </a:extLst>
          </p:cNvPr>
          <p:cNvSpPr txBox="1"/>
          <p:nvPr/>
        </p:nvSpPr>
        <p:spPr>
          <a:xfrm>
            <a:off x="683394" y="5178392"/>
            <a:ext cx="7276699" cy="923330"/>
          </a:xfrm>
          <a:prstGeom prst="rect">
            <a:avLst/>
          </a:prstGeom>
          <a:noFill/>
        </p:spPr>
        <p:txBody>
          <a:bodyPr wrap="square" rtlCol="0">
            <a:spAutoFit/>
          </a:bodyPr>
          <a:lstStyle/>
          <a:p>
            <a:r>
              <a:rPr lang="en-US" dirty="0"/>
              <a:t>Skewness=0.51, kurtosis=-0.48, Shapiro test p=0.0044</a:t>
            </a:r>
          </a:p>
          <a:p>
            <a:endParaRPr lang="en-US" dirty="0"/>
          </a:p>
          <a:p>
            <a:r>
              <a:rPr lang="en-US" b="1" i="1" dirty="0">
                <a:solidFill>
                  <a:schemeClr val="tx2"/>
                </a:solidFill>
              </a:rPr>
              <a:t>Neither of these transformations resulted in a normal distribution</a:t>
            </a:r>
          </a:p>
        </p:txBody>
      </p:sp>
    </p:spTree>
    <p:extLst>
      <p:ext uri="{BB962C8B-B14F-4D97-AF65-F5344CB8AC3E}">
        <p14:creationId xmlns:p14="http://schemas.microsoft.com/office/powerpoint/2010/main" val="3290590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If the sample size is large enough for the Central Limit Theorem to apply, modest deviations from normality don’t need to be corrected</a:t>
            </a:r>
          </a:p>
        </p:txBody>
      </p:sp>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Remember the CLT!</a:t>
            </a:r>
          </a:p>
        </p:txBody>
      </p:sp>
    </p:spTree>
    <p:extLst>
      <p:ext uri="{BB962C8B-B14F-4D97-AF65-F5344CB8AC3E}">
        <p14:creationId xmlns:p14="http://schemas.microsoft.com/office/powerpoint/2010/main" val="1611271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Non-Parametric Methods</a:t>
            </a:r>
          </a:p>
        </p:txBody>
      </p:sp>
      <p:sp>
        <p:nvSpPr>
          <p:cNvPr id="4" name="Content Placeholder 2"/>
          <p:cNvSpPr>
            <a:spLocks noGrp="1"/>
          </p:cNvSpPr>
          <p:nvPr>
            <p:ph idx="1"/>
          </p:nvPr>
        </p:nvSpPr>
        <p:spPr/>
        <p:txBody>
          <a:bodyPr/>
          <a:lstStyle/>
          <a:p>
            <a:r>
              <a:rPr lang="en-US" dirty="0"/>
              <a:t>If transformation doesn’t work to normalize the data, there are many alternative methods that do not rely on the normality assumption</a:t>
            </a:r>
          </a:p>
          <a:p>
            <a:pPr lvl="1"/>
            <a:r>
              <a:rPr lang="en-US" i="1" dirty="0"/>
              <a:t>Particularly relevant to small (n&lt;50) samples</a:t>
            </a:r>
          </a:p>
          <a:p>
            <a:pPr lvl="1"/>
            <a:endParaRPr lang="en-US" dirty="0"/>
          </a:p>
          <a:p>
            <a:r>
              <a:rPr lang="en-US" dirty="0"/>
              <a:t>Called non-parametric because there are no distributional assumptions</a:t>
            </a:r>
          </a:p>
          <a:p>
            <a:pPr lvl="1"/>
            <a:r>
              <a:rPr lang="en-US" dirty="0"/>
              <a:t>distributions are characterized by parameters</a:t>
            </a:r>
          </a:p>
        </p:txBody>
      </p:sp>
    </p:spTree>
    <p:extLst>
      <p:ext uri="{BB962C8B-B14F-4D97-AF65-F5344CB8AC3E}">
        <p14:creationId xmlns:p14="http://schemas.microsoft.com/office/powerpoint/2010/main" val="1426892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Non-Parametric Methods</a:t>
            </a:r>
          </a:p>
        </p:txBody>
      </p:sp>
      <p:sp>
        <p:nvSpPr>
          <p:cNvPr id="5" name="Content Placeholder 2"/>
          <p:cNvSpPr>
            <a:spLocks noGrp="1"/>
          </p:cNvSpPr>
          <p:nvPr>
            <p:ph idx="1"/>
          </p:nvPr>
        </p:nvSpPr>
        <p:spPr/>
        <p:txBody>
          <a:bodyPr/>
          <a:lstStyle/>
          <a:p>
            <a:r>
              <a:rPr lang="en-US" dirty="0"/>
              <a:t>Many of these methods rely on ranking the data values and using these ranks for analysis instead of the original measurements</a:t>
            </a:r>
          </a:p>
          <a:p>
            <a:endParaRPr lang="en-US" dirty="0"/>
          </a:p>
          <a:p>
            <a:r>
              <a:rPr lang="en-US" dirty="0"/>
              <a:t>Using ranks solves the problems of </a:t>
            </a:r>
            <a:r>
              <a:rPr lang="en-US" i="1" dirty="0"/>
              <a:t>outliers</a:t>
            </a:r>
            <a:r>
              <a:rPr lang="en-US" dirty="0"/>
              <a:t> and </a:t>
            </a:r>
            <a:r>
              <a:rPr lang="en-US" i="1" dirty="0"/>
              <a:t>skewness</a:t>
            </a:r>
          </a:p>
        </p:txBody>
      </p:sp>
    </p:spTree>
    <p:extLst>
      <p:ext uri="{BB962C8B-B14F-4D97-AF65-F5344CB8AC3E}">
        <p14:creationId xmlns:p14="http://schemas.microsoft.com/office/powerpoint/2010/main" val="1187112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4000" dirty="0"/>
              <a:t>Parametric vs. Non</a:t>
            </a:r>
          </a:p>
        </p:txBody>
      </p:sp>
      <p:graphicFrame>
        <p:nvGraphicFramePr>
          <p:cNvPr id="5" name="Content Placeholder 3"/>
          <p:cNvGraphicFramePr>
            <a:graphicFrameLocks/>
          </p:cNvGraphicFramePr>
          <p:nvPr>
            <p:extLst>
              <p:ext uri="{D42A27DB-BD31-4B8C-83A1-F6EECF244321}">
                <p14:modId xmlns:p14="http://schemas.microsoft.com/office/powerpoint/2010/main" val="1383152321"/>
              </p:ext>
            </p:extLst>
          </p:nvPr>
        </p:nvGraphicFramePr>
        <p:xfrm>
          <a:off x="457200" y="1739537"/>
          <a:ext cx="8229600" cy="357124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464526">
                  <a:extLst>
                    <a:ext uri="{9D8B030D-6E8A-4147-A177-3AD203B41FA5}">
                      <a16:colId xmlns:a16="http://schemas.microsoft.com/office/drawing/2014/main" val="20001"/>
                    </a:ext>
                  </a:extLst>
                </a:gridCol>
                <a:gridCol w="2869474">
                  <a:extLst>
                    <a:ext uri="{9D8B030D-6E8A-4147-A177-3AD203B41FA5}">
                      <a16:colId xmlns:a16="http://schemas.microsoft.com/office/drawing/2014/main" val="20002"/>
                    </a:ext>
                  </a:extLst>
                </a:gridCol>
              </a:tblGrid>
              <a:tr h="370840">
                <a:tc>
                  <a:txBody>
                    <a:bodyPr/>
                    <a:lstStyle/>
                    <a:p>
                      <a:r>
                        <a:rPr lang="en-US" dirty="0"/>
                        <a:t>Analysis</a:t>
                      </a:r>
                    </a:p>
                  </a:txBody>
                  <a:tcPr/>
                </a:tc>
                <a:tc>
                  <a:txBody>
                    <a:bodyPr/>
                    <a:lstStyle/>
                    <a:p>
                      <a:r>
                        <a:rPr lang="en-US" dirty="0"/>
                        <a:t>Normal</a:t>
                      </a:r>
                      <a:r>
                        <a:rPr lang="en-US" baseline="0" dirty="0"/>
                        <a:t> method</a:t>
                      </a:r>
                      <a:endParaRPr lang="en-US" dirty="0"/>
                    </a:p>
                  </a:txBody>
                  <a:tcPr/>
                </a:tc>
                <a:tc>
                  <a:txBody>
                    <a:bodyPr/>
                    <a:lstStyle/>
                    <a:p>
                      <a:r>
                        <a:rPr lang="en-US" dirty="0"/>
                        <a:t>Non-parametric alternative</a:t>
                      </a:r>
                    </a:p>
                  </a:txBody>
                  <a:tcPr/>
                </a:tc>
                <a:extLst>
                  <a:ext uri="{0D108BD9-81ED-4DB2-BD59-A6C34878D82A}">
                    <a16:rowId xmlns:a16="http://schemas.microsoft.com/office/drawing/2014/main" val="10000"/>
                  </a:ext>
                </a:extLst>
              </a:tr>
              <a:tr h="370840">
                <a:tc>
                  <a:txBody>
                    <a:bodyPr/>
                    <a:lstStyle/>
                    <a:p>
                      <a:r>
                        <a:rPr lang="en-US" dirty="0"/>
                        <a:t>Compare two independent samples</a:t>
                      </a:r>
                    </a:p>
                  </a:txBody>
                  <a:tcPr/>
                </a:tc>
                <a:tc>
                  <a:txBody>
                    <a:bodyPr/>
                    <a:lstStyle/>
                    <a:p>
                      <a:r>
                        <a:rPr lang="en-US" dirty="0"/>
                        <a:t>Two-sample t test</a:t>
                      </a:r>
                    </a:p>
                  </a:txBody>
                  <a:tcPr/>
                </a:tc>
                <a:tc>
                  <a:txBody>
                    <a:bodyPr/>
                    <a:lstStyle/>
                    <a:p>
                      <a:r>
                        <a:rPr lang="en-US" dirty="0"/>
                        <a:t>Wilcoxon rank-sum</a:t>
                      </a:r>
                      <a:r>
                        <a:rPr lang="en-US" baseline="0" dirty="0"/>
                        <a:t> test</a:t>
                      </a:r>
                    </a:p>
                    <a:p>
                      <a:r>
                        <a:rPr lang="en-US" baseline="0" dirty="0"/>
                        <a:t>Mann-Whitney test</a:t>
                      </a:r>
                      <a:endParaRPr lang="en-US" dirty="0"/>
                    </a:p>
                  </a:txBody>
                  <a:tcPr/>
                </a:tc>
                <a:extLst>
                  <a:ext uri="{0D108BD9-81ED-4DB2-BD59-A6C34878D82A}">
                    <a16:rowId xmlns:a16="http://schemas.microsoft.com/office/drawing/2014/main" val="10001"/>
                  </a:ext>
                </a:extLst>
              </a:tr>
              <a:tr h="370840">
                <a:tc>
                  <a:txBody>
                    <a:bodyPr/>
                    <a:lstStyle/>
                    <a:p>
                      <a:r>
                        <a:rPr lang="en-US" dirty="0"/>
                        <a:t>Compare two dependent samples</a:t>
                      </a:r>
                    </a:p>
                  </a:txBody>
                  <a:tcPr/>
                </a:tc>
                <a:tc>
                  <a:txBody>
                    <a:bodyPr/>
                    <a:lstStyle/>
                    <a:p>
                      <a:r>
                        <a:rPr lang="en-US" dirty="0"/>
                        <a:t>Paired t test</a:t>
                      </a:r>
                    </a:p>
                  </a:txBody>
                  <a:tcPr/>
                </a:tc>
                <a:tc>
                  <a:txBody>
                    <a:bodyPr/>
                    <a:lstStyle/>
                    <a:p>
                      <a:r>
                        <a:rPr lang="en-US" dirty="0"/>
                        <a:t>Wilcoxon signed-rank test</a:t>
                      </a:r>
                    </a:p>
                  </a:txBody>
                  <a:tcPr/>
                </a:tc>
                <a:extLst>
                  <a:ext uri="{0D108BD9-81ED-4DB2-BD59-A6C34878D82A}">
                    <a16:rowId xmlns:a16="http://schemas.microsoft.com/office/drawing/2014/main" val="10002"/>
                  </a:ext>
                </a:extLst>
              </a:tr>
              <a:tr h="370840">
                <a:tc>
                  <a:txBody>
                    <a:bodyPr/>
                    <a:lstStyle/>
                    <a:p>
                      <a:r>
                        <a:rPr lang="en-US" dirty="0"/>
                        <a:t>Compare</a:t>
                      </a:r>
                      <a:r>
                        <a:rPr lang="en-US" baseline="0" dirty="0"/>
                        <a:t> &gt;2 independent samples</a:t>
                      </a:r>
                      <a:endParaRPr lang="en-US" dirty="0"/>
                    </a:p>
                  </a:txBody>
                  <a:tcPr/>
                </a:tc>
                <a:tc>
                  <a:txBody>
                    <a:bodyPr/>
                    <a:lstStyle/>
                    <a:p>
                      <a:r>
                        <a:rPr lang="en-US" dirty="0"/>
                        <a:t>Between-subjects ANOVA</a:t>
                      </a:r>
                    </a:p>
                  </a:txBody>
                  <a:tcPr/>
                </a:tc>
                <a:tc>
                  <a:txBody>
                    <a:bodyPr/>
                    <a:lstStyle/>
                    <a:p>
                      <a:r>
                        <a:rPr lang="en-US" dirty="0" err="1"/>
                        <a:t>Kruskal</a:t>
                      </a:r>
                      <a:r>
                        <a:rPr lang="en-US" dirty="0"/>
                        <a:t>-Wallis test</a:t>
                      </a:r>
                    </a:p>
                  </a:txBody>
                  <a:tcPr/>
                </a:tc>
                <a:extLst>
                  <a:ext uri="{0D108BD9-81ED-4DB2-BD59-A6C34878D82A}">
                    <a16:rowId xmlns:a16="http://schemas.microsoft.com/office/drawing/2014/main" val="10003"/>
                  </a:ext>
                </a:extLst>
              </a:tr>
              <a:tr h="370840">
                <a:tc>
                  <a:txBody>
                    <a:bodyPr/>
                    <a:lstStyle/>
                    <a:p>
                      <a:r>
                        <a:rPr lang="en-US" dirty="0"/>
                        <a:t>Compare &gt;2 dependent samples</a:t>
                      </a:r>
                    </a:p>
                  </a:txBody>
                  <a:tcPr/>
                </a:tc>
                <a:tc>
                  <a:txBody>
                    <a:bodyPr/>
                    <a:lstStyle/>
                    <a:p>
                      <a:r>
                        <a:rPr lang="en-US" dirty="0"/>
                        <a:t>Repeated ANOVA</a:t>
                      </a:r>
                    </a:p>
                  </a:txBody>
                  <a:tcPr/>
                </a:tc>
                <a:tc>
                  <a:txBody>
                    <a:bodyPr/>
                    <a:lstStyle/>
                    <a:p>
                      <a:r>
                        <a:rPr lang="en-US" dirty="0"/>
                        <a:t>Friedman’s ANOVA</a:t>
                      </a:r>
                    </a:p>
                  </a:txBody>
                  <a:tcPr/>
                </a:tc>
                <a:extLst>
                  <a:ext uri="{0D108BD9-81ED-4DB2-BD59-A6C34878D82A}">
                    <a16:rowId xmlns:a16="http://schemas.microsoft.com/office/drawing/2014/main" val="10004"/>
                  </a:ext>
                </a:extLst>
              </a:tr>
              <a:tr h="370840">
                <a:tc>
                  <a:txBody>
                    <a:bodyPr/>
                    <a:lstStyle/>
                    <a:p>
                      <a:r>
                        <a:rPr lang="en-US" dirty="0"/>
                        <a:t>Quantify a linear relationship between two variables</a:t>
                      </a:r>
                    </a:p>
                  </a:txBody>
                  <a:tcPr/>
                </a:tc>
                <a:tc>
                  <a:txBody>
                    <a:bodyPr/>
                    <a:lstStyle/>
                    <a:p>
                      <a:r>
                        <a:rPr lang="en-US" dirty="0"/>
                        <a:t>Pearson correlation</a:t>
                      </a:r>
                    </a:p>
                  </a:txBody>
                  <a:tcPr/>
                </a:tc>
                <a:tc>
                  <a:txBody>
                    <a:bodyPr/>
                    <a:lstStyle/>
                    <a:p>
                      <a:r>
                        <a:rPr lang="en-US" dirty="0"/>
                        <a:t>Spearman correlation</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338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err="1"/>
              <a:t>Missingness</a:t>
            </a:r>
            <a:r>
              <a:rPr lang="en-US" dirty="0"/>
              <a:t>”</a:t>
            </a:r>
          </a:p>
        </p:txBody>
      </p:sp>
      <p:sp>
        <p:nvSpPr>
          <p:cNvPr id="4" name="Rectangle 3"/>
          <p:cNvSpPr>
            <a:spLocks noGrp="1" noChangeArrowheads="1"/>
          </p:cNvSpPr>
          <p:nvPr>
            <p:ph idx="1"/>
          </p:nvPr>
        </p:nvSpPr>
        <p:spPr>
          <a:xfrm>
            <a:off x="457200" y="1600200"/>
            <a:ext cx="8229600" cy="5014245"/>
          </a:xfrm>
        </p:spPr>
        <p:txBody>
          <a:bodyPr>
            <a:normAutofit/>
          </a:bodyPr>
          <a:lstStyle/>
          <a:p>
            <a:pPr>
              <a:lnSpc>
                <a:spcPct val="90000"/>
              </a:lnSpc>
            </a:pPr>
            <a:r>
              <a:rPr lang="en-US" altLang="en-US" sz="2800" dirty="0"/>
              <a:t>Missing Completely at Random (MCAR)</a:t>
            </a:r>
          </a:p>
          <a:p>
            <a:pPr lvl="1">
              <a:lnSpc>
                <a:spcPct val="90000"/>
              </a:lnSpc>
            </a:pPr>
            <a:r>
              <a:rPr lang="en-US" altLang="en-US" sz="2400" dirty="0"/>
              <a:t>The reason the data are missing is not related to any of the relevant variables in the study.</a:t>
            </a:r>
          </a:p>
          <a:p>
            <a:pPr>
              <a:lnSpc>
                <a:spcPct val="90000"/>
              </a:lnSpc>
            </a:pPr>
            <a:r>
              <a:rPr lang="en-US" altLang="en-US" sz="2800" dirty="0"/>
              <a:t>Covariate-dependent MCAR</a:t>
            </a:r>
          </a:p>
          <a:p>
            <a:pPr lvl="1">
              <a:lnSpc>
                <a:spcPct val="90000"/>
              </a:lnSpc>
            </a:pPr>
            <a:r>
              <a:rPr lang="en-US" altLang="en-US" sz="2400" dirty="0"/>
              <a:t>Reason data are missing is associated with covariates only, not with treatment group or outcome</a:t>
            </a:r>
          </a:p>
          <a:p>
            <a:pPr>
              <a:lnSpc>
                <a:spcPct val="90000"/>
              </a:lnSpc>
            </a:pPr>
            <a:r>
              <a:rPr lang="en-US" altLang="en-US" sz="2800" dirty="0"/>
              <a:t>Missing at Random (MAR)</a:t>
            </a:r>
          </a:p>
          <a:p>
            <a:pPr lvl="1">
              <a:lnSpc>
                <a:spcPct val="90000"/>
              </a:lnSpc>
            </a:pPr>
            <a:r>
              <a:rPr lang="en-US" altLang="en-US" sz="2400" dirty="0"/>
              <a:t>Reason for “</a:t>
            </a:r>
            <a:r>
              <a:rPr lang="en-US" altLang="en-US" sz="2400" dirty="0" err="1"/>
              <a:t>missingness</a:t>
            </a:r>
            <a:r>
              <a:rPr lang="en-US" altLang="en-US" sz="2400" dirty="0"/>
              <a:t>” associated with covariates and outcome variable but not with treatment group</a:t>
            </a:r>
          </a:p>
          <a:p>
            <a:pPr>
              <a:lnSpc>
                <a:spcPct val="90000"/>
              </a:lnSpc>
            </a:pPr>
            <a:r>
              <a:rPr lang="en-US" altLang="en-US" sz="2800" dirty="0"/>
              <a:t>Missing not at random (MNAR) </a:t>
            </a:r>
          </a:p>
          <a:p>
            <a:pPr lvl="1">
              <a:lnSpc>
                <a:spcPct val="90000"/>
              </a:lnSpc>
            </a:pPr>
            <a:r>
              <a:rPr lang="en-US" altLang="en-US" sz="2400" dirty="0"/>
              <a:t>“</a:t>
            </a:r>
            <a:r>
              <a:rPr lang="en-US" altLang="en-US" sz="2400" dirty="0" err="1"/>
              <a:t>Missingness</a:t>
            </a:r>
            <a:r>
              <a:rPr lang="en-US" altLang="en-US" sz="2400" dirty="0"/>
              <a:t>” is related to the value that would have been observed </a:t>
            </a:r>
          </a:p>
        </p:txBody>
      </p:sp>
    </p:spTree>
    <p:extLst>
      <p:ext uri="{BB962C8B-B14F-4D97-AF65-F5344CB8AC3E}">
        <p14:creationId xmlns:p14="http://schemas.microsoft.com/office/powerpoint/2010/main" val="114047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CCD8-E858-4448-838F-D824890E1BC8}"/>
              </a:ext>
            </a:extLst>
          </p:cNvPr>
          <p:cNvSpPr>
            <a:spLocks noGrp="1"/>
          </p:cNvSpPr>
          <p:nvPr>
            <p:ph type="title"/>
          </p:nvPr>
        </p:nvSpPr>
        <p:spPr/>
        <p:txBody>
          <a:bodyPr/>
          <a:lstStyle/>
          <a:p>
            <a:r>
              <a:rPr lang="en-US" dirty="0"/>
              <a:t>Assessing Missingness</a:t>
            </a:r>
          </a:p>
        </p:txBody>
      </p:sp>
      <p:sp>
        <p:nvSpPr>
          <p:cNvPr id="3" name="Content Placeholder 2">
            <a:extLst>
              <a:ext uri="{FF2B5EF4-FFF2-40B4-BE49-F238E27FC236}">
                <a16:creationId xmlns:a16="http://schemas.microsoft.com/office/drawing/2014/main" id="{2A8D150E-2B05-1B40-ACCC-2F4F14E2B42E}"/>
              </a:ext>
            </a:extLst>
          </p:cNvPr>
          <p:cNvSpPr>
            <a:spLocks noGrp="1"/>
          </p:cNvSpPr>
          <p:nvPr>
            <p:ph idx="1"/>
          </p:nvPr>
        </p:nvSpPr>
        <p:spPr>
          <a:xfrm>
            <a:off x="457200" y="1417638"/>
            <a:ext cx="8229600" cy="4525963"/>
          </a:xfrm>
        </p:spPr>
        <p:txBody>
          <a:bodyPr>
            <a:normAutofit lnSpcReduction="10000"/>
          </a:bodyPr>
          <a:lstStyle/>
          <a:p>
            <a:r>
              <a:rPr lang="en-US" dirty="0"/>
              <a:t>Little’s Test: chi square test to evaluate whether data are MCAR</a:t>
            </a:r>
          </a:p>
          <a:p>
            <a:pPr lvl="1"/>
            <a:r>
              <a:rPr lang="en-US" dirty="0"/>
              <a:t>Null hypothesis: data are MCAR</a:t>
            </a:r>
          </a:p>
          <a:p>
            <a:pPr lvl="1"/>
            <a:r>
              <a:rPr lang="en-US" dirty="0"/>
              <a:t>If p&lt;0.05, reject H</a:t>
            </a:r>
            <a:r>
              <a:rPr lang="en-US" baseline="-25000" dirty="0"/>
              <a:t>0</a:t>
            </a:r>
            <a:r>
              <a:rPr lang="en-US" dirty="0"/>
              <a:t>, data are not MCAR</a:t>
            </a:r>
          </a:p>
          <a:p>
            <a:pPr lvl="1"/>
            <a:r>
              <a:rPr lang="en-US" dirty="0"/>
              <a:t>Function </a:t>
            </a:r>
            <a:r>
              <a:rPr lang="en-US" b="1" dirty="0" err="1">
                <a:solidFill>
                  <a:srgbClr val="C00000"/>
                </a:solidFill>
              </a:rPr>
              <a:t>mcar_test</a:t>
            </a:r>
            <a:r>
              <a:rPr lang="en-US" b="1" dirty="0">
                <a:solidFill>
                  <a:srgbClr val="C00000"/>
                </a:solidFill>
              </a:rPr>
              <a:t>(data)</a:t>
            </a:r>
            <a:r>
              <a:rPr lang="en-US" dirty="0"/>
              <a:t> in package </a:t>
            </a:r>
            <a:r>
              <a:rPr lang="en-US" b="1" dirty="0" err="1"/>
              <a:t>naniar</a:t>
            </a:r>
            <a:endParaRPr lang="en-US" b="1" dirty="0"/>
          </a:p>
          <a:p>
            <a:r>
              <a:rPr lang="en-US" dirty="0"/>
              <a:t>Alternative approach:</a:t>
            </a:r>
          </a:p>
          <a:p>
            <a:pPr lvl="1"/>
            <a:r>
              <a:rPr lang="en-US" dirty="0"/>
              <a:t>Create dummy variable missing=Yes/No</a:t>
            </a:r>
          </a:p>
          <a:p>
            <a:pPr lvl="1"/>
            <a:r>
              <a:rPr lang="en-US" dirty="0"/>
              <a:t>Test to see if this variable is associated with the values of other variables in the data</a:t>
            </a:r>
          </a:p>
        </p:txBody>
      </p:sp>
    </p:spTree>
    <p:extLst>
      <p:ext uri="{BB962C8B-B14F-4D97-AF65-F5344CB8AC3E}">
        <p14:creationId xmlns:p14="http://schemas.microsoft.com/office/powerpoint/2010/main" val="421498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Missing Data</a:t>
            </a:r>
          </a:p>
        </p:txBody>
      </p:sp>
      <p:sp>
        <p:nvSpPr>
          <p:cNvPr id="3" name="Content Placeholder 2"/>
          <p:cNvSpPr>
            <a:spLocks noGrp="1"/>
          </p:cNvSpPr>
          <p:nvPr>
            <p:ph idx="1"/>
          </p:nvPr>
        </p:nvSpPr>
        <p:spPr/>
        <p:txBody>
          <a:bodyPr/>
          <a:lstStyle/>
          <a:p>
            <a:r>
              <a:rPr lang="en-US" dirty="0"/>
              <a:t>Complete case analysis</a:t>
            </a:r>
          </a:p>
          <a:p>
            <a:endParaRPr lang="en-US" dirty="0"/>
          </a:p>
          <a:p>
            <a:r>
              <a:rPr lang="en-US" dirty="0"/>
              <a:t>Available case analysis</a:t>
            </a:r>
          </a:p>
          <a:p>
            <a:endParaRPr lang="en-US" dirty="0"/>
          </a:p>
          <a:p>
            <a:r>
              <a:rPr lang="en-US" dirty="0"/>
              <a:t>Single value imputation</a:t>
            </a:r>
          </a:p>
          <a:p>
            <a:endParaRPr lang="en-US" dirty="0"/>
          </a:p>
          <a:p>
            <a:r>
              <a:rPr lang="en-US" dirty="0"/>
              <a:t>Multiple imputation</a:t>
            </a:r>
          </a:p>
        </p:txBody>
      </p:sp>
    </p:spTree>
    <p:extLst>
      <p:ext uri="{BB962C8B-B14F-4D97-AF65-F5344CB8AC3E}">
        <p14:creationId xmlns:p14="http://schemas.microsoft.com/office/powerpoint/2010/main" val="96963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Case Analysis</a:t>
            </a:r>
          </a:p>
        </p:txBody>
      </p:sp>
      <p:sp>
        <p:nvSpPr>
          <p:cNvPr id="3" name="Content Placeholder 2"/>
          <p:cNvSpPr>
            <a:spLocks noGrp="1"/>
          </p:cNvSpPr>
          <p:nvPr>
            <p:ph idx="1"/>
          </p:nvPr>
        </p:nvSpPr>
        <p:spPr/>
        <p:txBody>
          <a:bodyPr/>
          <a:lstStyle/>
          <a:p>
            <a:r>
              <a:rPr lang="en-US" dirty="0"/>
              <a:t>Limit the dataset to observations with no missing data</a:t>
            </a:r>
          </a:p>
          <a:p>
            <a:pPr lvl="1"/>
            <a:r>
              <a:rPr lang="en-US" dirty="0"/>
              <a:t>a.k.a. </a:t>
            </a:r>
            <a:r>
              <a:rPr lang="en-US" i="1" dirty="0" err="1"/>
              <a:t>listwise</a:t>
            </a:r>
            <a:r>
              <a:rPr lang="en-US" i="1" dirty="0"/>
              <a:t> deletion</a:t>
            </a:r>
          </a:p>
          <a:p>
            <a:pPr>
              <a:lnSpc>
                <a:spcPct val="90000"/>
              </a:lnSpc>
            </a:pPr>
            <a:r>
              <a:rPr lang="en-US" altLang="en-US" dirty="0"/>
              <a:t>Estimates from complete cases are unbiased estimates of the entire sample only if data are MCAR</a:t>
            </a:r>
          </a:p>
          <a:p>
            <a:pPr>
              <a:lnSpc>
                <a:spcPct val="90000"/>
              </a:lnSpc>
            </a:pPr>
            <a:r>
              <a:rPr lang="en-US" altLang="en-US" dirty="0"/>
              <a:t>Otherwise, this approach compromises generalizability (external validity)</a:t>
            </a:r>
          </a:p>
          <a:p>
            <a:endParaRPr lang="en-US" dirty="0"/>
          </a:p>
        </p:txBody>
      </p:sp>
    </p:spTree>
    <p:extLst>
      <p:ext uri="{BB962C8B-B14F-4D97-AF65-F5344CB8AC3E}">
        <p14:creationId xmlns:p14="http://schemas.microsoft.com/office/powerpoint/2010/main" val="883670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3180</TotalTime>
  <Words>2029</Words>
  <Application>Microsoft Macintosh PowerPoint</Application>
  <PresentationFormat>On-screen Show (4:3)</PresentationFormat>
  <Paragraphs>387</Paragraphs>
  <Slides>54</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9" baseType="lpstr">
      <vt:lpstr>Arial</vt:lpstr>
      <vt:lpstr>Calibri</vt:lpstr>
      <vt:lpstr>Symbol</vt:lpstr>
      <vt:lpstr>Office Theme</vt:lpstr>
      <vt:lpstr>Photo Editor Photo</vt:lpstr>
      <vt:lpstr>BIFX 503: Biostatistics in R</vt:lpstr>
      <vt:lpstr>Dealing with Unruly Data</vt:lpstr>
      <vt:lpstr>Missing Data</vt:lpstr>
      <vt:lpstr>Causes of Missing Data</vt:lpstr>
      <vt:lpstr>Problem of Missing Data</vt:lpstr>
      <vt:lpstr>Types of “Missingness”</vt:lpstr>
      <vt:lpstr>Assessing Missingness</vt:lpstr>
      <vt:lpstr>Solutions for Missing Data</vt:lpstr>
      <vt:lpstr>Complete Case Analysis</vt:lpstr>
      <vt:lpstr>Available Case Analysis</vt:lpstr>
      <vt:lpstr>Single Value Imputation</vt:lpstr>
      <vt:lpstr>Multiple Imputation</vt:lpstr>
      <vt:lpstr>Imputation in R</vt:lpstr>
      <vt:lpstr>Imputation Sequence</vt:lpstr>
      <vt:lpstr>Multiple Imputation</vt:lpstr>
      <vt:lpstr>Example: Blood Pressure</vt:lpstr>
      <vt:lpstr>Example: Blood Pressure</vt:lpstr>
      <vt:lpstr>Example: Blood Pressure</vt:lpstr>
      <vt:lpstr>Example: Blood Pressure</vt:lpstr>
      <vt:lpstr>Example: Blood Pressure</vt:lpstr>
      <vt:lpstr>Example: Blood Pressure</vt:lpstr>
      <vt:lpstr>Example: Blood Pressure</vt:lpstr>
      <vt:lpstr>PowerPoint Presentation</vt:lpstr>
      <vt:lpstr>The 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Assessing Normality in R</vt:lpstr>
      <vt:lpstr>Assessing Normality in R</vt:lpstr>
      <vt:lpstr>Skewness &amp; Kurtosis</vt:lpstr>
      <vt:lpstr>PowerPoint Presentation</vt:lpstr>
      <vt:lpstr>Example: Air Quality Data</vt:lpstr>
      <vt:lpstr>Ozone</vt:lpstr>
      <vt:lpstr>Solar Radiation</vt:lpstr>
      <vt:lpstr>Wind</vt:lpstr>
      <vt:lpstr>Temperature</vt:lpstr>
      <vt:lpstr>PowerPoint Presentation</vt:lpstr>
      <vt:lpstr>PowerPoint Presentation</vt:lpstr>
      <vt:lpstr>Data Transformations in R</vt:lpstr>
      <vt:lpstr>Data Transformations in R</vt:lpstr>
      <vt:lpstr>PowerPoint Presentation</vt:lpstr>
      <vt:lpstr>PowerPoint Presentation</vt:lpstr>
      <vt:lpstr>Example</vt:lpstr>
      <vt:lpstr>Log Transformation</vt:lpstr>
      <vt:lpstr>Square Root Transformation</vt:lpstr>
      <vt:lpstr>PowerPoint Presentation</vt:lpstr>
      <vt:lpstr>Non-Parametric Methods</vt:lpstr>
      <vt:lpstr>Non-Parametric Methods</vt:lpstr>
      <vt:lpstr>Parametric vs. Non</vt:lpstr>
    </vt:vector>
  </TitlesOfParts>
  <Company>Schroeder Statistical Consulting, LLC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Schroeder</dc:creator>
  <cp:lastModifiedBy>Jennifer Schroeder</cp:lastModifiedBy>
  <cp:revision>194</cp:revision>
  <dcterms:created xsi:type="dcterms:W3CDTF">2016-09-16T17:39:07Z</dcterms:created>
  <dcterms:modified xsi:type="dcterms:W3CDTF">2021-11-08T02:19:14Z</dcterms:modified>
</cp:coreProperties>
</file>